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embeddings/oleObject1.bin" ContentType="application/vnd.openxmlformats-officedocument.oleObject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activeX/activeX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13"/>
  </p:notesMasterIdLst>
  <p:sldIdLst>
    <p:sldId id="651" r:id="rId2"/>
    <p:sldId id="1012" r:id="rId3"/>
    <p:sldId id="1009" r:id="rId4"/>
    <p:sldId id="907" r:id="rId5"/>
    <p:sldId id="908" r:id="rId6"/>
    <p:sldId id="909" r:id="rId7"/>
    <p:sldId id="910" r:id="rId8"/>
    <p:sldId id="911" r:id="rId9"/>
    <p:sldId id="912" r:id="rId10"/>
    <p:sldId id="913" r:id="rId11"/>
    <p:sldId id="914" r:id="rId12"/>
    <p:sldId id="915" r:id="rId13"/>
    <p:sldId id="916" r:id="rId14"/>
    <p:sldId id="917" r:id="rId15"/>
    <p:sldId id="919" r:id="rId16"/>
    <p:sldId id="920" r:id="rId17"/>
    <p:sldId id="918" r:id="rId18"/>
    <p:sldId id="804" r:id="rId19"/>
    <p:sldId id="805" r:id="rId20"/>
    <p:sldId id="807" r:id="rId21"/>
    <p:sldId id="1003" r:id="rId22"/>
    <p:sldId id="877" r:id="rId23"/>
    <p:sldId id="888" r:id="rId24"/>
    <p:sldId id="811" r:id="rId25"/>
    <p:sldId id="812" r:id="rId26"/>
    <p:sldId id="892" r:id="rId27"/>
    <p:sldId id="886" r:id="rId28"/>
    <p:sldId id="881" r:id="rId29"/>
    <p:sldId id="810" r:id="rId30"/>
    <p:sldId id="808" r:id="rId31"/>
    <p:sldId id="809" r:id="rId32"/>
    <p:sldId id="878" r:id="rId33"/>
    <p:sldId id="806" r:id="rId34"/>
    <p:sldId id="879" r:id="rId35"/>
    <p:sldId id="1006" r:id="rId36"/>
    <p:sldId id="1007" r:id="rId37"/>
    <p:sldId id="1008" r:id="rId38"/>
    <p:sldId id="1014" r:id="rId39"/>
    <p:sldId id="1011" r:id="rId40"/>
    <p:sldId id="1010" r:id="rId41"/>
    <p:sldId id="885" r:id="rId42"/>
    <p:sldId id="882" r:id="rId43"/>
    <p:sldId id="813" r:id="rId44"/>
    <p:sldId id="887" r:id="rId45"/>
    <p:sldId id="815" r:id="rId46"/>
    <p:sldId id="889" r:id="rId47"/>
    <p:sldId id="816" r:id="rId48"/>
    <p:sldId id="1005" r:id="rId49"/>
    <p:sldId id="817" r:id="rId50"/>
    <p:sldId id="819" r:id="rId51"/>
    <p:sldId id="820" r:id="rId52"/>
    <p:sldId id="821" r:id="rId53"/>
    <p:sldId id="822" r:id="rId54"/>
    <p:sldId id="823" r:id="rId55"/>
    <p:sldId id="824" r:id="rId56"/>
    <p:sldId id="825" r:id="rId57"/>
    <p:sldId id="826" r:id="rId58"/>
    <p:sldId id="828" r:id="rId59"/>
    <p:sldId id="894" r:id="rId60"/>
    <p:sldId id="829" r:id="rId61"/>
    <p:sldId id="831" r:id="rId62"/>
    <p:sldId id="895" r:id="rId63"/>
    <p:sldId id="1016" r:id="rId64"/>
    <p:sldId id="1015" r:id="rId65"/>
    <p:sldId id="1017" r:id="rId66"/>
    <p:sldId id="1018" r:id="rId67"/>
    <p:sldId id="1019" r:id="rId68"/>
    <p:sldId id="1020" r:id="rId69"/>
    <p:sldId id="1004" r:id="rId70"/>
    <p:sldId id="1013" r:id="rId71"/>
    <p:sldId id="834" r:id="rId72"/>
    <p:sldId id="896" r:id="rId73"/>
    <p:sldId id="835" r:id="rId74"/>
    <p:sldId id="836" r:id="rId75"/>
    <p:sldId id="837" r:id="rId76"/>
    <p:sldId id="838" r:id="rId77"/>
    <p:sldId id="839" r:id="rId78"/>
    <p:sldId id="840" r:id="rId79"/>
    <p:sldId id="841" r:id="rId80"/>
    <p:sldId id="842" r:id="rId81"/>
    <p:sldId id="843" r:id="rId82"/>
    <p:sldId id="897" r:id="rId83"/>
    <p:sldId id="898" r:id="rId84"/>
    <p:sldId id="899" r:id="rId85"/>
    <p:sldId id="900" r:id="rId86"/>
    <p:sldId id="901" r:id="rId87"/>
    <p:sldId id="844" r:id="rId88"/>
    <p:sldId id="902" r:id="rId89"/>
    <p:sldId id="846" r:id="rId90"/>
    <p:sldId id="847" r:id="rId91"/>
    <p:sldId id="903" r:id="rId92"/>
    <p:sldId id="891" r:id="rId93"/>
    <p:sldId id="849" r:id="rId94"/>
    <p:sldId id="850" r:id="rId95"/>
    <p:sldId id="851" r:id="rId96"/>
    <p:sldId id="852" r:id="rId97"/>
    <p:sldId id="853" r:id="rId98"/>
    <p:sldId id="855" r:id="rId99"/>
    <p:sldId id="854" r:id="rId100"/>
    <p:sldId id="890" r:id="rId101"/>
    <p:sldId id="857" r:id="rId102"/>
    <p:sldId id="859" r:id="rId103"/>
    <p:sldId id="858" r:id="rId104"/>
    <p:sldId id="860" r:id="rId105"/>
    <p:sldId id="904" r:id="rId106"/>
    <p:sldId id="905" r:id="rId107"/>
    <p:sldId id="906" r:id="rId108"/>
    <p:sldId id="874" r:id="rId109"/>
    <p:sldId id="862" r:id="rId110"/>
    <p:sldId id="893" r:id="rId111"/>
    <p:sldId id="876" r:id="rId1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9482" autoAdjust="0"/>
    <p:restoredTop sz="94575" autoAdjust="0"/>
  </p:normalViewPr>
  <p:slideViewPr>
    <p:cSldViewPr>
      <p:cViewPr varScale="1">
        <p:scale>
          <a:sx n="75" d="100"/>
          <a:sy n="75" d="100"/>
        </p:scale>
        <p:origin x="-636" y="-84"/>
      </p:cViewPr>
      <p:guideLst>
        <p:guide orient="horz" pos="1728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3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</a:defRPr>
            </a:lvl1pPr>
          </a:lstStyle>
          <a:p>
            <a:endParaRPr 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endParaRPr lang="en-US"/>
          </a:p>
        </p:txBody>
      </p:sp>
      <p:sp>
        <p:nvSpPr>
          <p:cNvPr id="259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9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</a:defRPr>
            </a:lvl1pPr>
          </a:lstStyle>
          <a:p>
            <a:endParaRPr lang="en-US"/>
          </a:p>
        </p:txBody>
      </p:sp>
      <p:sp>
        <p:nvSpPr>
          <p:cNvPr id="259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E5D88684-7122-4521-8F48-055E71C699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92235-4285-412C-A3CD-1CDB40DDE09C}" type="slidenum">
              <a:rPr lang="en-US"/>
              <a:pPr/>
              <a:t>26</a:t>
            </a:fld>
            <a:endParaRPr lang="en-US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463B47-C0DF-4376-81D3-F71DCCB99A02}" type="slidenum">
              <a:rPr lang="en-US"/>
              <a:pPr/>
              <a:t>46</a:t>
            </a:fld>
            <a:endParaRPr lang="en-US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E7F90D-6F87-449F-9CD9-A33E49DBFDD7}" type="slidenum">
              <a:rPr lang="en-US"/>
              <a:pPr/>
              <a:t>92</a:t>
            </a:fld>
            <a:endParaRPr lang="en-US"/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465BB-72B2-4F97-B628-2FFF9D0A9FD6}" type="slidenum">
              <a:rPr lang="en-US"/>
              <a:pPr/>
              <a:t>100</a:t>
            </a:fld>
            <a:endParaRPr lang="en-US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3F0808-8D74-4335-BC4A-9D9AD4D07F61}" type="slidenum">
              <a:rPr lang="en-US"/>
              <a:pPr/>
              <a:t>110</a:t>
            </a:fld>
            <a:endParaRPr lang="en-US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771AD-3042-4E9D-B3A4-45DC8EAA97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6B569-BDC4-40A3-87BD-B53A2EED56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94253-1C20-496F-A58C-977348E0FE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EBEECC-FEC6-4E15-B7D1-57CF7FDAFD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0FA379-36F5-4B48-9AB5-B25CC86CFC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310B85-2D9A-490D-A106-11A3348D54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88B0F51-2069-44EE-89AD-27DB96A236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809F7-38D2-4D25-BD9D-58936DB581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0DA03-C207-4BD8-98B8-DBE8F2153F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47A11-C03C-4C82-86E7-7D8097A196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408DD-A6C1-4FE7-B2F6-3750F49E07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AC9F7-B04F-4042-8115-54B074E6F8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BEB41-9B86-419A-9F1B-5CFEAE4D35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69418-877E-4148-98F6-EC76EBF4F1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D883B-E238-48BD-9B67-2FF9D8D620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841A56-CB23-41E9-88EE-965312B16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6.vml"/><Relationship Id="rId4" Type="http://schemas.openxmlformats.org/officeDocument/2006/relationships/notesSlide" Target="../notesSlides/notesSlide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7.vml"/><Relationship Id="rId4" Type="http://schemas.openxmlformats.org/officeDocument/2006/relationships/notesSlide" Target="../notesSlides/notesSlide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5.vml"/><Relationship Id="rId4" Type="http://schemas.openxmlformats.org/officeDocument/2006/relationships/notesSlide" Target="../notesSlides/notesSlide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066800"/>
            <a:ext cx="7239000" cy="3751263"/>
          </a:xfrm>
        </p:spPr>
        <p:txBody>
          <a:bodyPr/>
          <a:lstStyle/>
          <a:p>
            <a:r>
              <a:rPr lang="en-US" sz="4800" b="1" i="1"/>
              <a:t/>
            </a:r>
            <a:br>
              <a:rPr lang="en-US" sz="4800" b="1" i="1"/>
            </a:br>
            <a:r>
              <a:rPr lang="en-US" sz="4800" b="1" i="1"/>
              <a:t> Chapter 5 </a:t>
            </a:r>
            <a:br>
              <a:rPr lang="en-US" sz="4800" b="1" i="1"/>
            </a:br>
            <a:r>
              <a:rPr lang="en-US" sz="4800" b="1" i="1"/>
              <a:t>Plate Tectonics: A Scientific Theory Unfolds</a:t>
            </a:r>
            <a:br>
              <a:rPr lang="en-US" sz="4800" b="1" i="1"/>
            </a:br>
            <a:endParaRPr lang="en-US" sz="4800" b="1" i="1"/>
          </a:p>
        </p:txBody>
      </p:sp>
      <p:sp>
        <p:nvSpPr>
          <p:cNvPr id="77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352800"/>
            <a:ext cx="6400800" cy="2332038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701675"/>
          </a:xfrm>
        </p:spPr>
        <p:txBody>
          <a:bodyPr/>
          <a:lstStyle/>
          <a:p>
            <a:r>
              <a:rPr lang="en-US" sz="4000" b="1" i="1"/>
              <a:t> </a:t>
            </a:r>
          </a:p>
        </p:txBody>
      </p:sp>
      <p:pic>
        <p:nvPicPr>
          <p:cNvPr id="1080323" name="Picture 3" descr="02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88" y="76200"/>
            <a:ext cx="5657850" cy="6700838"/>
          </a:xfrm>
          <a:prstGeom prst="rect">
            <a:avLst/>
          </a:prstGeom>
          <a:noFill/>
        </p:spPr>
      </p:pic>
      <p:sp>
        <p:nvSpPr>
          <p:cNvPr id="1080324" name="Text Box 4"/>
          <p:cNvSpPr txBox="1">
            <a:spLocks noChangeArrowheads="1"/>
          </p:cNvSpPr>
          <p:nvPr/>
        </p:nvSpPr>
        <p:spPr bwMode="auto">
          <a:xfrm>
            <a:off x="6183313" y="2209800"/>
            <a:ext cx="311308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Matching 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Mountain</a:t>
            </a:r>
          </a:p>
          <a:p>
            <a:pPr algn="ctr"/>
            <a:r>
              <a:rPr lang="en-US" sz="3600" b="1" i="1">
                <a:solidFill>
                  <a:schemeClr val="tx2"/>
                </a:solidFill>
                <a:latin typeface="Verdana" pitchFamily="34" charset="0"/>
              </a:rPr>
              <a:t>Ranges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Faults</a:t>
            </a:r>
          </a:p>
        </p:txBody>
      </p:sp>
    </p:spTree>
    <p:controls>
      <p:control spid="1051651" name="ShockwaveFlash1" r:id="rId2" imgW="8228571" imgH="5942857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831138" cy="701675"/>
          </a:xfrm>
        </p:spPr>
        <p:txBody>
          <a:bodyPr/>
          <a:lstStyle/>
          <a:p>
            <a:r>
              <a:rPr lang="en-US" sz="4000" b="1" i="1"/>
              <a:t>Faults</a:t>
            </a:r>
          </a:p>
        </p:txBody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Strike-slip fault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Dominant displacement is horizontal and parallel to the strike of the fault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Types of strike-slip faults</a:t>
            </a:r>
          </a:p>
          <a:p>
            <a:pPr lvl="3">
              <a:lnSpc>
                <a:spcPct val="90000"/>
              </a:lnSpc>
            </a:pPr>
            <a:r>
              <a:rPr lang="en-US" sz="2400" b="1" i="1">
                <a:solidFill>
                  <a:schemeClr val="tx2"/>
                </a:solidFill>
              </a:rPr>
              <a:t>Right-lateral</a:t>
            </a:r>
            <a:r>
              <a:rPr lang="en-US" sz="2400" b="1">
                <a:cs typeface="Tahoma" charset="0"/>
              </a:rPr>
              <a:t>—A</a:t>
            </a:r>
            <a:r>
              <a:rPr lang="en-US" sz="2400" b="1"/>
              <a:t>s you face the fault, the opposite side of the fault moves to the right</a:t>
            </a:r>
          </a:p>
          <a:p>
            <a:pPr lvl="3">
              <a:lnSpc>
                <a:spcPct val="90000"/>
              </a:lnSpc>
            </a:pPr>
            <a:r>
              <a:rPr lang="en-US" sz="2400" b="1" i="1">
                <a:solidFill>
                  <a:schemeClr val="tx2"/>
                </a:solidFill>
              </a:rPr>
              <a:t>Left-lateral</a:t>
            </a:r>
            <a:r>
              <a:rPr lang="en-US" sz="2400" b="1" i="1">
                <a:cs typeface="Tahoma" charset="0"/>
              </a:rPr>
              <a:t>—</a:t>
            </a:r>
            <a:r>
              <a:rPr lang="en-US" sz="2400" b="1">
                <a:cs typeface="Tahoma" charset="0"/>
              </a:rPr>
              <a:t>A</a:t>
            </a:r>
            <a:r>
              <a:rPr lang="en-US" sz="2400" b="1"/>
              <a:t>s you face the fault, the opposite side of the fault moves to the 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135938" cy="701675"/>
          </a:xfrm>
        </p:spPr>
        <p:txBody>
          <a:bodyPr/>
          <a:lstStyle/>
          <a:p>
            <a:r>
              <a:rPr lang="en-US" sz="4000" b="1" i="1"/>
              <a:t>Faults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47888"/>
            <a:ext cx="7772400" cy="4405312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Strike-slip fault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</a:rPr>
              <a:t>Transform fault</a:t>
            </a:r>
          </a:p>
          <a:p>
            <a:pPr lvl="3"/>
            <a:r>
              <a:rPr lang="en-US" sz="2400" b="1"/>
              <a:t>Large strike-slip fault that cuts through the lithosphere</a:t>
            </a:r>
          </a:p>
          <a:p>
            <a:pPr lvl="3"/>
            <a:r>
              <a:rPr lang="en-US" sz="2400" b="1"/>
              <a:t>Accommodates motion between two large crustal plates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793038" cy="769938"/>
          </a:xfrm>
        </p:spPr>
        <p:txBody>
          <a:bodyPr/>
          <a:lstStyle/>
          <a:p>
            <a:r>
              <a:rPr lang="en-US" b="1" i="1"/>
              <a:t> Strike-Slip fault</a:t>
            </a:r>
          </a:p>
        </p:txBody>
      </p:sp>
      <p:sp>
        <p:nvSpPr>
          <p:cNvPr id="1012739" name="Text Box 3"/>
          <p:cNvSpPr txBox="1">
            <a:spLocks noChangeArrowheads="1"/>
          </p:cNvSpPr>
          <p:nvPr/>
        </p:nvSpPr>
        <p:spPr bwMode="auto">
          <a:xfrm>
            <a:off x="3200400" y="61722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Figure 6.24 D</a:t>
            </a:r>
          </a:p>
        </p:txBody>
      </p:sp>
      <p:pic>
        <p:nvPicPr>
          <p:cNvPr id="1012740" name="Picture 4" descr="06_24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447800"/>
            <a:ext cx="7543800" cy="46339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Text Box 2"/>
          <p:cNvSpPr txBox="1">
            <a:spLocks noChangeArrowheads="1"/>
          </p:cNvSpPr>
          <p:nvPr/>
        </p:nvSpPr>
        <p:spPr bwMode="auto">
          <a:xfrm>
            <a:off x="6096000" y="1295400"/>
            <a:ext cx="2527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The San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Andreas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Fault 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System</a:t>
            </a:r>
          </a:p>
        </p:txBody>
      </p:sp>
      <p:sp>
        <p:nvSpPr>
          <p:cNvPr id="1014787" name="Text Box 3"/>
          <p:cNvSpPr txBox="1">
            <a:spLocks noChangeArrowheads="1"/>
          </p:cNvSpPr>
          <p:nvPr/>
        </p:nvSpPr>
        <p:spPr bwMode="auto">
          <a:xfrm>
            <a:off x="6400800" y="39624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Figure 6.26</a:t>
            </a:r>
          </a:p>
        </p:txBody>
      </p:sp>
      <p:pic>
        <p:nvPicPr>
          <p:cNvPr id="1014788" name="Picture 4" descr="06_2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304800"/>
            <a:ext cx="5005388" cy="63214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440738" cy="701675"/>
          </a:xfrm>
        </p:spPr>
        <p:txBody>
          <a:bodyPr/>
          <a:lstStyle/>
          <a:p>
            <a:r>
              <a:rPr lang="en-US" sz="4000" b="1"/>
              <a:t>   </a:t>
            </a:r>
            <a:r>
              <a:rPr lang="en-US" sz="4000" b="1" i="1"/>
              <a:t>Mountain Building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53400" cy="4495800"/>
          </a:xfrm>
        </p:spPr>
        <p:txBody>
          <a:bodyPr/>
          <a:lstStyle/>
          <a:p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Orogenesis</a:t>
            </a:r>
            <a:r>
              <a:rPr lang="en-US" b="1">
                <a:latin typeface="Tahoma"/>
                <a:cs typeface="Tahoma" charset="0"/>
              </a:rPr>
              <a:t>—</a:t>
            </a:r>
            <a:r>
              <a:rPr lang="en-US" b="1">
                <a:cs typeface="Tahoma" charset="0"/>
              </a:rPr>
              <a:t>T</a:t>
            </a:r>
            <a:r>
              <a:rPr lang="en-US" b="1">
                <a:cs typeface="Times New Roman" pitchFamily="18" charset="0"/>
              </a:rPr>
              <a:t>he processes that collectively produce a mountain belt</a:t>
            </a:r>
          </a:p>
          <a:p>
            <a:pPr lvl="2"/>
            <a:r>
              <a:rPr lang="en-US" sz="2800" b="1"/>
              <a:t>Include folding, thrust faulting, metamorphism, and igneous activity</a:t>
            </a:r>
          </a:p>
          <a:p>
            <a:pPr lvl="2"/>
            <a:r>
              <a:rPr lang="en-US" sz="2800" b="1">
                <a:cs typeface="Times New Roman" pitchFamily="18" charset="0"/>
              </a:rPr>
              <a:t>Compressional forces producing folding and thrust faulting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Metamorphism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Igneous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228600"/>
            <a:ext cx="8882062" cy="854075"/>
          </a:xfrm>
        </p:spPr>
        <p:txBody>
          <a:bodyPr/>
          <a:lstStyle/>
          <a:p>
            <a:r>
              <a:rPr lang="en-US" sz="4000" b="1" i="1"/>
              <a:t>Oceanic-Continental Convergence</a:t>
            </a:r>
          </a:p>
        </p:txBody>
      </p:sp>
      <p:pic>
        <p:nvPicPr>
          <p:cNvPr id="1071107" name="Picture 3" descr="09_11"/>
          <p:cNvPicPr>
            <a:picLocks noChangeAspect="1" noChangeArrowheads="1"/>
          </p:cNvPicPr>
          <p:nvPr/>
        </p:nvPicPr>
        <p:blipFill>
          <a:blip r:embed="rId2" cstate="print"/>
          <a:srcRect l="7500" r="5000" b="6943"/>
          <a:stretch>
            <a:fillRect/>
          </a:stretch>
        </p:blipFill>
        <p:spPr bwMode="auto">
          <a:xfrm>
            <a:off x="0" y="1752600"/>
            <a:ext cx="9144000" cy="374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152400"/>
            <a:ext cx="8882062" cy="1311275"/>
          </a:xfrm>
        </p:spPr>
        <p:txBody>
          <a:bodyPr/>
          <a:lstStyle/>
          <a:p>
            <a:r>
              <a:rPr lang="en-US" sz="4000" b="1" i="1"/>
              <a:t>Continental-Continental </a:t>
            </a:r>
            <a:br>
              <a:rPr lang="en-US" sz="4000" b="1" i="1"/>
            </a:br>
            <a:r>
              <a:rPr lang="en-US" sz="4000" b="1" i="1"/>
              <a:t>Convergence</a:t>
            </a:r>
          </a:p>
        </p:txBody>
      </p:sp>
      <p:pic>
        <p:nvPicPr>
          <p:cNvPr id="1072131" name="Picture 3" descr="02_2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1946275"/>
            <a:ext cx="8024812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Text Box 2"/>
          <p:cNvSpPr txBox="1">
            <a:spLocks noChangeArrowheads="1"/>
          </p:cNvSpPr>
          <p:nvPr/>
        </p:nvSpPr>
        <p:spPr bwMode="auto">
          <a:xfrm>
            <a:off x="7162800" y="6172200"/>
            <a:ext cx="1630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Tahoma" charset="0"/>
              </a:rPr>
              <a:t>Figure 6.32</a:t>
            </a:r>
          </a:p>
        </p:txBody>
      </p:sp>
      <p:pic>
        <p:nvPicPr>
          <p:cNvPr id="1029123" name="Picture 3" descr="06_32AB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304800"/>
            <a:ext cx="3433763" cy="6478588"/>
          </a:xfrm>
          <a:noFill/>
          <a:ln/>
        </p:spPr>
      </p:pic>
      <p:sp>
        <p:nvSpPr>
          <p:cNvPr id="1029124" name="Text Box 4"/>
          <p:cNvSpPr txBox="1">
            <a:spLocks noChangeArrowheads="1"/>
          </p:cNvSpPr>
          <p:nvPr/>
        </p:nvSpPr>
        <p:spPr bwMode="auto">
          <a:xfrm>
            <a:off x="6858000" y="1524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sz="2400">
              <a:latin typeface="Tahoma" charset="0"/>
            </a:endParaRPr>
          </a:p>
        </p:txBody>
      </p:sp>
      <p:sp>
        <p:nvSpPr>
          <p:cNvPr id="1029125" name="Text Box 5"/>
          <p:cNvSpPr txBox="1">
            <a:spLocks noChangeArrowheads="1"/>
          </p:cNvSpPr>
          <p:nvPr/>
        </p:nvSpPr>
        <p:spPr bwMode="auto">
          <a:xfrm>
            <a:off x="4953000" y="2133600"/>
            <a:ext cx="36036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Tahoma" charset="0"/>
              </a:rPr>
              <a:t>Collision and 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Tahoma" charset="0"/>
              </a:rPr>
              <a:t>Accretion </a:t>
            </a:r>
            <a:br>
              <a:rPr lang="en-US" sz="4000" b="1" i="1">
                <a:solidFill>
                  <a:schemeClr val="tx2"/>
                </a:solidFill>
                <a:latin typeface="Tahoma" charset="0"/>
              </a:rPr>
            </a:br>
            <a:r>
              <a:rPr lang="en-US" sz="4000" b="1" i="1">
                <a:solidFill>
                  <a:schemeClr val="tx2"/>
                </a:solidFill>
                <a:latin typeface="Tahoma" charset="0"/>
              </a:rPr>
              <a:t>of an 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Tahoma" charset="0"/>
              </a:rPr>
              <a:t>Island Arc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516938" cy="1311275"/>
          </a:xfrm>
        </p:spPr>
        <p:txBody>
          <a:bodyPr/>
          <a:lstStyle/>
          <a:p>
            <a:r>
              <a:rPr lang="en-US" b="1" i="1">
                <a:cs typeface="Times New Roman" pitchFamily="18" charset="0"/>
              </a:rPr>
              <a:t>Accretion</a:t>
            </a:r>
            <a:endParaRPr lang="en-US" b="1" i="1"/>
          </a:p>
        </p:txBody>
      </p:sp>
      <p:pic>
        <p:nvPicPr>
          <p:cNvPr id="1016836" name="Picture 4" descr="06_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371600"/>
            <a:ext cx="2765425" cy="5486400"/>
          </a:xfrm>
          <a:prstGeom prst="rect">
            <a:avLst/>
          </a:prstGeom>
          <a:noFill/>
        </p:spPr>
      </p:pic>
      <p:pic>
        <p:nvPicPr>
          <p:cNvPr id="1016837" name="Picture 5" descr="06_32A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47800"/>
            <a:ext cx="2868613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346" name="Picture 2" descr="05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668838"/>
          </a:xfrm>
          <a:prstGeom prst="rect">
            <a:avLst/>
          </a:prstGeom>
          <a:noFill/>
        </p:spPr>
      </p:pic>
      <p:sp>
        <p:nvSpPr>
          <p:cNvPr id="1081347" name="Rectangle 3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Plate Tectonics - 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Terrane Formation</a:t>
            </a:r>
          </a:p>
        </p:txBody>
      </p:sp>
    </p:spTree>
    <p:controls>
      <p:control spid="1057795" name="ShockwaveFlash1" r:id="rId2" imgW="8228571" imgH="5942857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7813"/>
            <a:ext cx="7772400" cy="782637"/>
          </a:xfrm>
        </p:spPr>
        <p:txBody>
          <a:bodyPr/>
          <a:lstStyle/>
          <a:p>
            <a:r>
              <a:rPr lang="en-US" sz="4000" b="1" i="1" dirty="0">
                <a:solidFill>
                  <a:schemeClr val="tx1"/>
                </a:solidFill>
              </a:rPr>
              <a:t>End of Chapter 6</a:t>
            </a:r>
            <a:br>
              <a:rPr lang="en-US" sz="4000" b="1" i="1" dirty="0">
                <a:solidFill>
                  <a:schemeClr val="tx1"/>
                </a:solidFill>
              </a:rPr>
            </a:br>
            <a:r>
              <a:rPr lang="en-US" sz="4000" b="1" i="1" dirty="0">
                <a:solidFill>
                  <a:schemeClr val="tx1"/>
                </a:solidFill>
              </a:rPr>
              <a:t/>
            </a:r>
            <a:br>
              <a:rPr lang="en-US" sz="4000" b="1" i="1" dirty="0">
                <a:solidFill>
                  <a:schemeClr val="tx1"/>
                </a:solidFill>
              </a:rPr>
            </a:br>
            <a:r>
              <a:rPr lang="en-US" sz="4000" b="1" i="1" dirty="0">
                <a:solidFill>
                  <a:srgbClr val="FF0000"/>
                </a:solidFill>
              </a:rPr>
              <a:t/>
            </a:r>
            <a:br>
              <a:rPr lang="en-US" sz="4000" b="1" i="1" dirty="0">
                <a:solidFill>
                  <a:srgbClr val="FF0000"/>
                </a:solidFill>
              </a:rPr>
            </a:br>
            <a:r>
              <a:rPr lang="en-US" sz="4000" b="1" i="1" dirty="0">
                <a:solidFill>
                  <a:srgbClr val="FF0000"/>
                </a:solidFill>
              </a:rPr>
              <a:t>Next Week 2</a:t>
            </a:r>
            <a:r>
              <a:rPr lang="en-US" sz="4000" b="1" i="1" baseline="30000" dirty="0">
                <a:solidFill>
                  <a:srgbClr val="FF0000"/>
                </a:solidFill>
              </a:rPr>
              <a:t>nd</a:t>
            </a:r>
            <a:r>
              <a:rPr lang="en-US" sz="4000" b="1" i="1" dirty="0">
                <a:solidFill>
                  <a:srgbClr val="FF0000"/>
                </a:solidFill>
              </a:rPr>
              <a:t> test</a:t>
            </a:r>
            <a:br>
              <a:rPr lang="en-US" sz="4000" b="1" i="1" dirty="0">
                <a:solidFill>
                  <a:srgbClr val="FF0000"/>
                </a:solidFill>
              </a:rPr>
            </a:br>
            <a:r>
              <a:rPr lang="en-US" sz="4000" b="1" i="1" dirty="0">
                <a:solidFill>
                  <a:srgbClr val="FF0000"/>
                </a:solidFill>
              </a:rPr>
              <a:t>Chapters </a:t>
            </a:r>
            <a:r>
              <a:rPr lang="en-US" sz="4000" b="1" i="1" dirty="0" smtClean="0">
                <a:solidFill>
                  <a:srgbClr val="FF0000"/>
                </a:solidFill>
              </a:rPr>
              <a:t>4, </a:t>
            </a:r>
            <a:r>
              <a:rPr lang="en-US" sz="4000" b="1" i="1" dirty="0">
                <a:solidFill>
                  <a:srgbClr val="FF0000"/>
                </a:solidFill>
              </a:rPr>
              <a:t>5, and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4000" b="1" i="1"/>
              <a:t> Plate Tectonics:  3 Types of Plate Boundaries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1600200"/>
          </a:xfrm>
        </p:spPr>
        <p:txBody>
          <a:bodyPr/>
          <a:lstStyle/>
          <a:p>
            <a:pPr marL="228600" lvl="2" indent="0">
              <a:buFontTx/>
              <a:buNone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 1) Divergent plate boundaries</a:t>
            </a:r>
            <a:r>
              <a:rPr lang="en-US" b="1">
                <a:cs typeface="Times New Roman" pitchFamily="18" charset="0"/>
              </a:rPr>
              <a:t> (constructive margins)</a:t>
            </a:r>
            <a:r>
              <a:rPr lang="en-US" b="1"/>
              <a:t> </a:t>
            </a:r>
          </a:p>
          <a:p>
            <a:pPr marL="342900" lvl="3" indent="0">
              <a:buFontTx/>
              <a:buNone/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2) Convergent plate boundaries</a:t>
            </a:r>
            <a:r>
              <a:rPr lang="en-US" sz="2400" b="1">
                <a:cs typeface="Times New Roman" pitchFamily="18" charset="0"/>
              </a:rPr>
              <a:t> (destructive margins)</a:t>
            </a:r>
          </a:p>
          <a:p>
            <a:pPr marL="342900" lvl="3" indent="0">
              <a:buFontTx/>
              <a:buNone/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3) Transform fault boundaries</a:t>
            </a:r>
            <a:r>
              <a:rPr lang="en-US" sz="2400" b="1">
                <a:cs typeface="Times New Roman" pitchFamily="18" charset="0"/>
              </a:rPr>
              <a:t> (conservative margins) </a:t>
            </a:r>
            <a:r>
              <a:rPr lang="en-US" sz="2400" b="1"/>
              <a:t> </a:t>
            </a:r>
          </a:p>
        </p:txBody>
      </p:sp>
      <p:pic>
        <p:nvPicPr>
          <p:cNvPr id="1082372" name="Picture 4" descr="05_09R"/>
          <p:cNvPicPr>
            <a:picLocks noChangeAspect="1" noChangeArrowheads="1"/>
          </p:cNvPicPr>
          <p:nvPr/>
        </p:nvPicPr>
        <p:blipFill>
          <a:blip r:embed="rId2" cstate="print"/>
          <a:srcRect t="51082" b="3993"/>
          <a:stretch>
            <a:fillRect/>
          </a:stretch>
        </p:blipFill>
        <p:spPr bwMode="auto">
          <a:xfrm>
            <a:off x="1143000" y="3279775"/>
            <a:ext cx="6477000" cy="357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897938" cy="990600"/>
          </a:xfrm>
        </p:spPr>
        <p:txBody>
          <a:bodyPr/>
          <a:lstStyle/>
          <a:p>
            <a:r>
              <a:rPr lang="en-US" sz="4000" b="1" i="1"/>
              <a:t>Testing the Plate Tectonics Model</a:t>
            </a:r>
            <a:br>
              <a:rPr lang="en-US" sz="4000" b="1" i="1"/>
            </a:br>
            <a:endParaRPr lang="en-US" sz="4000" b="1" i="1"/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059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Geomagnetic reversals</a:t>
            </a:r>
            <a:r>
              <a:rPr lang="en-US" b="1"/>
              <a:t> are symmetrically recorded in the seafloor</a:t>
            </a:r>
          </a:p>
          <a:p>
            <a:pPr lvl="3"/>
            <a:endParaRPr lang="en-US" sz="2400" b="1"/>
          </a:p>
        </p:txBody>
      </p:sp>
      <p:pic>
        <p:nvPicPr>
          <p:cNvPr id="1083396" name="Picture 4" descr="05_25"/>
          <p:cNvPicPr>
            <a:picLocks noChangeAspect="1" noChangeArrowheads="1"/>
          </p:cNvPicPr>
          <p:nvPr/>
        </p:nvPicPr>
        <p:blipFill>
          <a:blip r:embed="rId2" cstate="print"/>
          <a:srcRect t="40298" b="8955"/>
          <a:stretch>
            <a:fillRect/>
          </a:stretch>
        </p:blipFill>
        <p:spPr bwMode="auto">
          <a:xfrm>
            <a:off x="1143000" y="2209800"/>
            <a:ext cx="6629400" cy="431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311275"/>
          </a:xfrm>
        </p:spPr>
        <p:txBody>
          <a:bodyPr/>
          <a:lstStyle/>
          <a:p>
            <a:r>
              <a:rPr lang="en-US" sz="4000" b="1" i="1"/>
              <a:t>Polar-Wandering Paths for Eurasia and North America</a:t>
            </a:r>
          </a:p>
        </p:txBody>
      </p:sp>
      <p:pic>
        <p:nvPicPr>
          <p:cNvPr id="1084419" name="Picture 3" descr="02_1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4192588" cy="4491038"/>
          </a:xfrm>
          <a:prstGeom prst="rect">
            <a:avLst/>
          </a:prstGeom>
          <a:noFill/>
        </p:spPr>
      </p:pic>
      <p:pic>
        <p:nvPicPr>
          <p:cNvPr id="1084420" name="Picture 4" descr="02_1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1200"/>
            <a:ext cx="3973513" cy="4492625"/>
          </a:xfrm>
          <a:prstGeom prst="rect">
            <a:avLst/>
          </a:prstGeom>
          <a:noFill/>
        </p:spPr>
      </p:pic>
      <p:sp>
        <p:nvSpPr>
          <p:cNvPr id="1084421" name="Text Box 5"/>
          <p:cNvSpPr txBox="1">
            <a:spLocks noChangeArrowheads="1"/>
          </p:cNvSpPr>
          <p:nvPr/>
        </p:nvSpPr>
        <p:spPr bwMode="auto">
          <a:xfrm>
            <a:off x="3657600" y="6019800"/>
            <a:ext cx="181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Figure 5.21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4000" b="1" i="1"/>
              <a:t>Testing the Plate Tectonics Model </a:t>
            </a:r>
            <a:br>
              <a:rPr lang="en-US" sz="4000" b="1" i="1"/>
            </a:br>
            <a:endParaRPr lang="en-US" sz="4000" b="1" i="1"/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32766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Evidence from ocean drilling</a:t>
            </a:r>
          </a:p>
          <a:p>
            <a:pPr lvl="2"/>
            <a:r>
              <a:rPr lang="en-US" sz="2800" b="1">
                <a:cs typeface="Times New Roman" pitchFamily="18" charset="0"/>
              </a:rPr>
              <a:t>Some of the most convincing evidence confirming seafloor spreading has come from drilling directly into ocean-floor sediment</a:t>
            </a:r>
            <a:r>
              <a:rPr lang="en-US" sz="2800" b="1"/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Age of deepest sediments</a:t>
            </a:r>
            <a:r>
              <a:rPr lang="en-US" sz="2400" b="1"/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Thickness of ocean-floor sediments verifies seafloor spreading</a:t>
            </a:r>
            <a:r>
              <a:rPr lang="en-US" sz="2400" b="1"/>
              <a:t> </a:t>
            </a:r>
          </a:p>
          <a:p>
            <a:pPr lvl="3"/>
            <a:endParaRPr lang="en-US" sz="2400" b="1"/>
          </a:p>
          <a:p>
            <a:pPr lvl="3"/>
            <a:endParaRPr lang="en-US" sz="2400" b="1"/>
          </a:p>
          <a:p>
            <a:pPr lvl="3"/>
            <a:endParaRPr lang="en-US" sz="2400" b="1"/>
          </a:p>
          <a:p>
            <a:pPr lvl="3"/>
            <a:endParaRPr lang="en-US" sz="2400" b="1"/>
          </a:p>
        </p:txBody>
      </p:sp>
      <p:pic>
        <p:nvPicPr>
          <p:cNvPr id="1086468" name="Picture 4" descr="05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114800"/>
            <a:ext cx="3810000" cy="2525713"/>
          </a:xfrm>
          <a:prstGeom prst="rect">
            <a:avLst/>
          </a:prstGeom>
          <a:noFill/>
        </p:spPr>
      </p:pic>
      <p:pic>
        <p:nvPicPr>
          <p:cNvPr id="1086469" name="Picture 5" descr="09_09"/>
          <p:cNvPicPr>
            <a:picLocks noChangeAspect="1" noChangeArrowheads="1"/>
          </p:cNvPicPr>
          <p:nvPr/>
        </p:nvPicPr>
        <p:blipFill>
          <a:blip r:embed="rId3" cstate="print"/>
          <a:srcRect b="7574"/>
          <a:stretch>
            <a:fillRect/>
          </a:stretch>
        </p:blipFill>
        <p:spPr bwMode="auto">
          <a:xfrm>
            <a:off x="304800" y="4114800"/>
            <a:ext cx="4648200" cy="2403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701675"/>
          </a:xfrm>
        </p:spPr>
        <p:txBody>
          <a:bodyPr/>
          <a:lstStyle/>
          <a:p>
            <a:r>
              <a:rPr lang="en-US" sz="4000" b="1" i="1"/>
              <a:t>The Hawaiian Islands</a:t>
            </a:r>
          </a:p>
        </p:txBody>
      </p:sp>
      <p:pic>
        <p:nvPicPr>
          <p:cNvPr id="1087491" name="Picture 3" descr="02_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7575"/>
            <a:ext cx="7316788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7492" name="Text Box 4"/>
          <p:cNvSpPr txBox="1">
            <a:spLocks noChangeArrowheads="1"/>
          </p:cNvSpPr>
          <p:nvPr/>
        </p:nvSpPr>
        <p:spPr bwMode="auto">
          <a:xfrm>
            <a:off x="6248400" y="5715000"/>
            <a:ext cx="181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Figure 5.19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457200"/>
          </a:xfrm>
        </p:spPr>
        <p:txBody>
          <a:bodyPr/>
          <a:lstStyle/>
          <a:p>
            <a:r>
              <a:rPr lang="en-US" sz="4000" b="1" i="1"/>
              <a:t>Testing the Plate Tectonics Model </a:t>
            </a:r>
            <a:br>
              <a:rPr lang="en-US" sz="4000" b="1" i="1"/>
            </a:br>
            <a:endParaRPr lang="en-US" sz="4000" b="1" i="1"/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Earth Quake Patterns</a:t>
            </a:r>
          </a:p>
          <a:p>
            <a:pPr lvl="3" algn="ctr"/>
            <a:endParaRPr lang="en-US" sz="2400" b="1"/>
          </a:p>
          <a:p>
            <a:pPr lvl="3" algn="ctr"/>
            <a:endParaRPr lang="en-US" sz="2400" b="1"/>
          </a:p>
          <a:p>
            <a:pPr lvl="3" algn="ctr"/>
            <a:endParaRPr lang="en-US" sz="2400" b="1"/>
          </a:p>
          <a:p>
            <a:pPr lvl="3" algn="ctr"/>
            <a:endParaRPr lang="en-US" sz="2400" b="1"/>
          </a:p>
        </p:txBody>
      </p:sp>
      <p:pic>
        <p:nvPicPr>
          <p:cNvPr id="1085444" name="Picture 4" descr="06_11"/>
          <p:cNvPicPr>
            <a:picLocks noChangeAspect="1" noChangeArrowheads="1"/>
          </p:cNvPicPr>
          <p:nvPr/>
        </p:nvPicPr>
        <p:blipFill>
          <a:blip r:embed="rId2" cstate="print"/>
          <a:srcRect b="6516"/>
          <a:stretch>
            <a:fillRect/>
          </a:stretch>
        </p:blipFill>
        <p:spPr bwMode="auto">
          <a:xfrm>
            <a:off x="228600" y="1981200"/>
            <a:ext cx="864235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676400"/>
            <a:ext cx="7239000" cy="3751263"/>
          </a:xfrm>
        </p:spPr>
        <p:txBody>
          <a:bodyPr/>
          <a:lstStyle/>
          <a:p>
            <a:r>
              <a:rPr lang="en-US" sz="4800" b="1" i="1"/>
              <a:t/>
            </a:r>
            <a:br>
              <a:rPr lang="en-US" sz="4800" b="1" i="1"/>
            </a:br>
            <a:r>
              <a:rPr lang="en-US" sz="4800" b="1" i="1"/>
              <a:t> Chapter 6 </a:t>
            </a:r>
            <a:br>
              <a:rPr lang="en-US" sz="4800" b="1" i="1"/>
            </a:br>
            <a:r>
              <a:rPr lang="en-US" sz="4800" b="1" i="1"/>
              <a:t>Restless Earth: Earthquakes, Geologic Structures, and Mountain Building</a:t>
            </a:r>
            <a:br>
              <a:rPr lang="en-US" sz="4800" b="1" i="1"/>
            </a:br>
            <a:endParaRPr lang="en-US" sz="4800" b="1" i="1"/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352800"/>
            <a:ext cx="6400800" cy="2332038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40738" cy="914400"/>
          </a:xfrm>
        </p:spPr>
        <p:txBody>
          <a:bodyPr/>
          <a:lstStyle/>
          <a:p>
            <a:r>
              <a:rPr lang="en-US" b="1"/>
              <a:t>   </a:t>
            </a:r>
            <a:r>
              <a:rPr lang="en-US" b="1" i="1"/>
              <a:t>What Is an Earthquake?</a:t>
            </a:r>
          </a:p>
        </p:txBody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4800600" cy="2514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An </a:t>
            </a:r>
            <a:r>
              <a:rPr lang="en-US" b="1" i="1">
                <a:solidFill>
                  <a:schemeClr val="tx2"/>
                </a:solidFill>
              </a:rPr>
              <a:t>earthquake</a:t>
            </a:r>
            <a:r>
              <a:rPr lang="en-US" b="1">
                <a:solidFill>
                  <a:schemeClr val="tx2"/>
                </a:solidFill>
              </a:rPr>
              <a:t> is the vibration of Earth produced by the rapid release of energy</a:t>
            </a:r>
          </a:p>
        </p:txBody>
      </p:sp>
      <p:pic>
        <p:nvPicPr>
          <p:cNvPr id="958470" name="Picture 6" descr="AADZJPC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524000"/>
            <a:ext cx="3197225" cy="4876800"/>
          </a:xfrm>
          <a:prstGeom prst="rect">
            <a:avLst/>
          </a:prstGeom>
          <a:noFill/>
        </p:spPr>
      </p:pic>
      <p:pic>
        <p:nvPicPr>
          <p:cNvPr id="958473" name="Picture 9" descr="06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00400"/>
            <a:ext cx="4572000" cy="330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gainsville_Page_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527" t="8328" r="16287" b="43489"/>
          <a:stretch>
            <a:fillRect/>
          </a:stretch>
        </p:blipFill>
        <p:spPr>
          <a:xfrm>
            <a:off x="0" y="457200"/>
            <a:ext cx="4572000" cy="3598863"/>
          </a:xfrm>
          <a:noFill/>
        </p:spPr>
      </p:pic>
      <p:pic>
        <p:nvPicPr>
          <p:cNvPr id="16387" name="Picture 5" descr="sourceid=navclient&amp;rlz=1T4GGIK_enUS"/>
          <p:cNvPicPr>
            <a:picLocks noChangeAspect="1" noChangeArrowheads="1"/>
          </p:cNvPicPr>
          <p:nvPr/>
        </p:nvPicPr>
        <p:blipFill>
          <a:blip r:embed="rId3" cstate="print"/>
          <a:srcRect l="5879" t="9839" r="20638" b="51561"/>
          <a:stretch>
            <a:fillRect/>
          </a:stretch>
        </p:blipFill>
        <p:spPr bwMode="auto">
          <a:xfrm>
            <a:off x="3733800" y="2971800"/>
            <a:ext cx="51816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440738" cy="1066800"/>
          </a:xfrm>
        </p:spPr>
        <p:txBody>
          <a:bodyPr/>
          <a:lstStyle/>
          <a:p>
            <a:r>
              <a:rPr lang="en-US" b="1"/>
              <a:t>   </a:t>
            </a:r>
            <a:r>
              <a:rPr lang="en-US" b="1" i="1"/>
              <a:t>What Is an Earthquake?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590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Earthquakes and faults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Movements that produce earthquakes are usually associated with large fractures in Earth</a:t>
            </a:r>
            <a:r>
              <a:rPr lang="en-US" sz="2800" b="1">
                <a:latin typeface="Tahoma"/>
                <a:cs typeface="Times New Roman" pitchFamily="18" charset="0"/>
              </a:rPr>
              <a:t>’</a:t>
            </a:r>
            <a:r>
              <a:rPr lang="en-US" sz="2800" b="1">
                <a:cs typeface="Times New Roman" pitchFamily="18" charset="0"/>
              </a:rPr>
              <a:t>s crust called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faults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Most of the motion along faults can be explained by the plate tectonics theory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800" b="1"/>
              <a:t> </a:t>
            </a:r>
          </a:p>
        </p:txBody>
      </p:sp>
      <p:pic>
        <p:nvPicPr>
          <p:cNvPr id="960516" name="Picture 4" descr="05_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7938"/>
            <a:ext cx="4114800" cy="2709862"/>
          </a:xfrm>
          <a:prstGeom prst="rect">
            <a:avLst/>
          </a:prstGeom>
          <a:noFill/>
        </p:spPr>
      </p:pic>
      <p:pic>
        <p:nvPicPr>
          <p:cNvPr id="960517" name="Picture 5" descr="05_09R"/>
          <p:cNvPicPr>
            <a:picLocks noChangeAspect="1" noChangeArrowheads="1"/>
          </p:cNvPicPr>
          <p:nvPr/>
        </p:nvPicPr>
        <p:blipFill>
          <a:blip r:embed="rId3" cstate="print"/>
          <a:srcRect t="12064" b="41014"/>
          <a:stretch>
            <a:fillRect/>
          </a:stretch>
        </p:blipFill>
        <p:spPr bwMode="auto">
          <a:xfrm>
            <a:off x="4648200" y="3810000"/>
            <a:ext cx="4267200" cy="246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/>
          <a:lstStyle/>
          <a:p>
            <a:pPr marL="762000" indent="-762000"/>
            <a:r>
              <a:rPr lang="en-US" b="1"/>
              <a:t>Faults, Earthquakes, and Plate Tectonics</a:t>
            </a:r>
          </a:p>
        </p:txBody>
      </p:sp>
      <p:sp>
        <p:nvSpPr>
          <p:cNvPr id="1187843" name="Text Box 3"/>
          <p:cNvSpPr txBox="1">
            <a:spLocks noChangeArrowheads="1"/>
          </p:cNvSpPr>
          <p:nvPr/>
        </p:nvSpPr>
        <p:spPr bwMode="auto">
          <a:xfrm>
            <a:off x="6096000" y="65373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</a:rPr>
              <a:t>The Good Earth/Chapter 5: Earthquakes</a:t>
            </a:r>
          </a:p>
        </p:txBody>
      </p:sp>
      <p:sp>
        <p:nvSpPr>
          <p:cNvPr id="1187844" name="Rectangle 4"/>
          <p:cNvSpPr>
            <a:spLocks noChangeArrowheads="1"/>
          </p:cNvSpPr>
          <p:nvPr/>
        </p:nvSpPr>
        <p:spPr bwMode="auto">
          <a:xfrm>
            <a:off x="609600" y="12192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/>
              <a:t>San Andreas fault, California, forms part of the boundary between the North American and Pacific plates</a:t>
            </a:r>
          </a:p>
        </p:txBody>
      </p:sp>
      <p:pic>
        <p:nvPicPr>
          <p:cNvPr id="1187845" name="Picture 5" descr="segment_of_san_c_la_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5943600" cy="3722688"/>
          </a:xfrm>
          <a:prstGeom prst="rect">
            <a:avLst/>
          </a:prstGeom>
          <a:noFill/>
        </p:spPr>
      </p:pic>
      <p:sp>
        <p:nvSpPr>
          <p:cNvPr id="1187846" name="Text Box 6"/>
          <p:cNvSpPr txBox="1">
            <a:spLocks noChangeArrowheads="1"/>
          </p:cNvSpPr>
          <p:nvPr/>
        </p:nvSpPr>
        <p:spPr bwMode="auto">
          <a:xfrm>
            <a:off x="4038600" y="4495800"/>
            <a:ext cx="1828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/>
              <a:t>Stream channels offset by recent movements on the fault</a:t>
            </a:r>
          </a:p>
        </p:txBody>
      </p:sp>
      <p:pic>
        <p:nvPicPr>
          <p:cNvPr id="1187847" name="Picture 7" descr="san_andreas_fault_c_la_7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86000"/>
            <a:ext cx="2957513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440738" cy="701675"/>
          </a:xfrm>
        </p:spPr>
        <p:txBody>
          <a:bodyPr/>
          <a:lstStyle/>
          <a:p>
            <a:r>
              <a:rPr lang="en-US" sz="4000" b="1"/>
              <a:t>   </a:t>
            </a:r>
            <a:r>
              <a:rPr lang="en-US" sz="4000" b="1" i="1"/>
              <a:t>What Is an Earthquake?</a:t>
            </a:r>
          </a:p>
        </p:txBody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10088"/>
          </a:xfrm>
        </p:spPr>
        <p:txBody>
          <a:bodyPr/>
          <a:lstStyle/>
          <a:p>
            <a:pPr marL="228600" lvl="2" indent="0">
              <a:buFontTx/>
              <a:buNone/>
            </a:pPr>
            <a:r>
              <a:rPr lang="en-US" sz="2800" b="1">
                <a:cs typeface="Times New Roman" pitchFamily="18" charset="0"/>
              </a:rPr>
              <a:t>Energy released radiates in all directions from its source, the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focus</a:t>
            </a:r>
            <a:r>
              <a:rPr lang="en-US" sz="2800" b="1">
                <a:solidFill>
                  <a:schemeClr val="tx2"/>
                </a:solidFill>
              </a:rPr>
              <a:t> </a:t>
            </a:r>
          </a:p>
          <a:p>
            <a:pPr marL="228600" lvl="2" indent="0">
              <a:buFontTx/>
              <a:buNone/>
            </a:pPr>
            <a:r>
              <a:rPr lang="en-US" sz="2800" b="1">
                <a:cs typeface="Times New Roman" pitchFamily="18" charset="0"/>
              </a:rPr>
              <a:t>Energy is in the form of waves</a:t>
            </a:r>
            <a:r>
              <a:rPr lang="en-US" sz="2800" b="1"/>
              <a:t> </a:t>
            </a:r>
          </a:p>
          <a:p>
            <a:pPr marL="228600" lvl="2" indent="0">
              <a:buFontTx/>
              <a:buNone/>
            </a:pPr>
            <a:endParaRPr lang="en-US" sz="2800" b="1"/>
          </a:p>
        </p:txBody>
      </p:sp>
      <p:pic>
        <p:nvPicPr>
          <p:cNvPr id="1032196" name="Picture 4" descr="earthquake focus &amp; epice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189288"/>
            <a:ext cx="4495800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Earthquakes per year</a:t>
            </a:r>
          </a:p>
        </p:txBody>
      </p:sp>
      <p:pic>
        <p:nvPicPr>
          <p:cNvPr id="1046534" name="Picture 6" descr="06_T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43000"/>
            <a:ext cx="5000625" cy="5715000"/>
          </a:xfrm>
          <a:noFill/>
          <a:ln/>
        </p:spPr>
      </p:pic>
      <p:sp>
        <p:nvSpPr>
          <p:cNvPr id="1046535" name="Text Box 7"/>
          <p:cNvSpPr txBox="1">
            <a:spLocks noChangeArrowheads="1"/>
          </p:cNvSpPr>
          <p:nvPr/>
        </p:nvSpPr>
        <p:spPr bwMode="auto">
          <a:xfrm>
            <a:off x="5638800" y="1600200"/>
            <a:ext cx="26670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600,000</a:t>
            </a:r>
          </a:p>
          <a:p>
            <a:pPr>
              <a:spcBef>
                <a:spcPct val="50000"/>
              </a:spcBef>
            </a:pPr>
            <a:r>
              <a:rPr lang="en-US"/>
              <a:t>300,000</a:t>
            </a:r>
          </a:p>
          <a:p>
            <a:pPr>
              <a:spcBef>
                <a:spcPct val="50000"/>
              </a:spcBef>
            </a:pPr>
            <a:r>
              <a:rPr lang="en-US"/>
              <a:t>49,000</a:t>
            </a:r>
          </a:p>
          <a:p>
            <a:pPr>
              <a:spcBef>
                <a:spcPct val="50000"/>
              </a:spcBef>
            </a:pPr>
            <a:r>
              <a:rPr lang="en-US"/>
              <a:t>6,200</a:t>
            </a:r>
          </a:p>
          <a:p>
            <a:pPr>
              <a:spcBef>
                <a:spcPct val="50000"/>
              </a:spcBef>
            </a:pPr>
            <a:r>
              <a:rPr lang="en-US"/>
              <a:t>800</a:t>
            </a:r>
          </a:p>
          <a:p>
            <a:pPr>
              <a:spcBef>
                <a:spcPct val="50000"/>
              </a:spcBef>
            </a:pPr>
            <a:r>
              <a:rPr lang="en-US"/>
              <a:t>266</a:t>
            </a:r>
          </a:p>
          <a:p>
            <a:pPr>
              <a:spcBef>
                <a:spcPct val="50000"/>
              </a:spcBef>
            </a:pPr>
            <a:r>
              <a:rPr lang="en-US"/>
              <a:t>18</a:t>
            </a:r>
          </a:p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1046536" name="Line 8"/>
          <p:cNvSpPr>
            <a:spLocks noChangeShapeType="1"/>
          </p:cNvSpPr>
          <p:nvPr/>
        </p:nvSpPr>
        <p:spPr bwMode="auto">
          <a:xfrm>
            <a:off x="5638800" y="5029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046538" name="Text Box 10"/>
          <p:cNvSpPr txBox="1">
            <a:spLocks noChangeArrowheads="1"/>
          </p:cNvSpPr>
          <p:nvPr/>
        </p:nvSpPr>
        <p:spPr bwMode="auto">
          <a:xfrm>
            <a:off x="5562600" y="5105400"/>
            <a:ext cx="22098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956,286/ year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2,620/day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109 / hour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2/ minute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16938" cy="990600"/>
          </a:xfrm>
        </p:spPr>
        <p:txBody>
          <a:bodyPr/>
          <a:lstStyle/>
          <a:p>
            <a:r>
              <a:rPr lang="en-US" b="1" i="1"/>
              <a:t>Seismology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590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The study of earthquake waves, </a:t>
            </a: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seismology,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dates back almost 2000 years to the Chinese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Seismographs,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instruments that record seismic waves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  <a:p>
            <a:pPr lvl="2">
              <a:lnSpc>
                <a:spcPct val="90000"/>
              </a:lnSpc>
            </a:pPr>
            <a:endParaRPr lang="en-US" sz="2800" b="1"/>
          </a:p>
        </p:txBody>
      </p:sp>
      <p:pic>
        <p:nvPicPr>
          <p:cNvPr id="964612" name="Picture 4" descr="06_06"/>
          <p:cNvPicPr>
            <a:picLocks noChangeAspect="1" noChangeArrowheads="1"/>
          </p:cNvPicPr>
          <p:nvPr/>
        </p:nvPicPr>
        <p:blipFill>
          <a:blip r:embed="rId2" cstate="print"/>
          <a:srcRect l="29074" t="31941"/>
          <a:stretch>
            <a:fillRect/>
          </a:stretch>
        </p:blipFill>
        <p:spPr bwMode="auto">
          <a:xfrm>
            <a:off x="4267200" y="3317875"/>
            <a:ext cx="3581400" cy="3540125"/>
          </a:xfrm>
          <a:prstGeom prst="rect">
            <a:avLst/>
          </a:prstGeom>
          <a:noFill/>
        </p:spPr>
      </p:pic>
      <p:sp>
        <p:nvSpPr>
          <p:cNvPr id="964613" name="Rectangle 5"/>
          <p:cNvSpPr>
            <a:spLocks noChangeArrowheads="1"/>
          </p:cNvSpPr>
          <p:nvPr/>
        </p:nvSpPr>
        <p:spPr bwMode="auto">
          <a:xfrm>
            <a:off x="762000" y="3886200"/>
            <a:ext cx="3048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/>
              <a:t>Record the movement of Earth in relation to a stationary mass on a rotating drum or magnetic tape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64538" cy="990600"/>
          </a:xfrm>
        </p:spPr>
        <p:txBody>
          <a:bodyPr/>
          <a:lstStyle/>
          <a:p>
            <a:r>
              <a:rPr lang="en-US" b="1" i="1"/>
              <a:t>Seismology</a:t>
            </a:r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3810000" cy="4754563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Seismographs</a:t>
            </a:r>
          </a:p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2800" b="1">
                <a:cs typeface="Times New Roman" pitchFamily="18" charset="0"/>
              </a:rPr>
              <a:t>More than one type of seismograph is needed to record both vertical and horizontal ground motion</a:t>
            </a:r>
            <a:r>
              <a:rPr lang="en-US" sz="2800" b="1"/>
              <a:t> </a:t>
            </a:r>
          </a:p>
          <a:p>
            <a:pPr marL="0" indent="0">
              <a:lnSpc>
                <a:spcPct val="90000"/>
              </a:lnSpc>
            </a:pPr>
            <a:endParaRPr lang="en-US" sz="3600" b="1"/>
          </a:p>
        </p:txBody>
      </p:sp>
      <p:pic>
        <p:nvPicPr>
          <p:cNvPr id="965636" name="Picture 4" descr="06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524000"/>
            <a:ext cx="4354513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Seismographs</a:t>
            </a:r>
          </a:p>
        </p:txBody>
      </p:sp>
    </p:spTree>
    <p:controls>
      <p:control spid="1055747" name="ShockwaveFlash1" r:id="rId2" imgW="8228571" imgH="5942857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64538" cy="990600"/>
          </a:xfrm>
        </p:spPr>
        <p:txBody>
          <a:bodyPr/>
          <a:lstStyle/>
          <a:p>
            <a:r>
              <a:rPr lang="en-US" b="1" i="1"/>
              <a:t>Seismology</a:t>
            </a:r>
          </a:p>
        </p:txBody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352800" cy="4754563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Seismographs</a:t>
            </a:r>
          </a:p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2800" b="1">
                <a:cs typeface="Times New Roman" pitchFamily="18" charset="0"/>
              </a:rPr>
              <a:t>Records obtained are called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seismograms</a:t>
            </a:r>
            <a:r>
              <a:rPr lang="en-US" sz="2800" b="1"/>
              <a:t> </a:t>
            </a:r>
          </a:p>
          <a:p>
            <a:pPr marL="0" indent="0">
              <a:lnSpc>
                <a:spcPct val="90000"/>
              </a:lnSpc>
            </a:pPr>
            <a:endParaRPr lang="en-US" sz="3600" b="1"/>
          </a:p>
        </p:txBody>
      </p:sp>
      <p:pic>
        <p:nvPicPr>
          <p:cNvPr id="1042437" name="Picture 5" descr="06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676400"/>
            <a:ext cx="5715000" cy="4235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Seismologists</a:t>
            </a:r>
          </a:p>
        </p:txBody>
      </p:sp>
      <p:pic>
        <p:nvPicPr>
          <p:cNvPr id="1036295" name="Picture 7" descr="_1022175554_001_Page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624" t="8418" b="19186"/>
          <a:stretch>
            <a:fillRect/>
          </a:stretch>
        </p:blipFill>
        <p:spPr>
          <a:xfrm>
            <a:off x="914400" y="1143000"/>
            <a:ext cx="7543800" cy="5486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40738" cy="701675"/>
          </a:xfrm>
        </p:spPr>
        <p:txBody>
          <a:bodyPr/>
          <a:lstStyle/>
          <a:p>
            <a:r>
              <a:rPr lang="en-US" sz="4000" b="1" i="1"/>
              <a:t>What Is an earthquake?</a:t>
            </a:r>
          </a:p>
        </p:txBody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Foreshocks and aftershocks</a:t>
            </a:r>
          </a:p>
          <a:p>
            <a:pPr lvl="2"/>
            <a:r>
              <a:rPr lang="en-US" sz="2800" b="1">
                <a:cs typeface="Times New Roman" pitchFamily="18" charset="0"/>
              </a:rPr>
              <a:t>Adjustments that follow a major earthquake often generate smaller earthquakes called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aftershocks</a:t>
            </a:r>
            <a:r>
              <a:rPr lang="en-US" sz="2800" b="1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Small earthquakes, called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foreshocks,</a:t>
            </a:r>
            <a:r>
              <a:rPr lang="en-US" sz="2800" b="1">
                <a:cs typeface="Times New Roman" pitchFamily="18" charset="0"/>
              </a:rPr>
              <a:t> often precede a major earthquake by days or, in some cases, by as much as several years</a:t>
            </a:r>
            <a:r>
              <a:rPr lang="en-US" sz="2800" b="1"/>
              <a:t>  </a:t>
            </a:r>
          </a:p>
          <a:p>
            <a:endParaRPr lang="en-US" b="1"/>
          </a:p>
          <a:p>
            <a:pPr lvl="3"/>
            <a:endParaRPr lang="en-US" sz="2800" b="1"/>
          </a:p>
          <a:p>
            <a:pPr lvl="3"/>
            <a:endParaRPr lang="en-US" sz="2400" b="1"/>
          </a:p>
          <a:p>
            <a:pPr lvl="2"/>
            <a:endParaRPr lang="en-US" sz="2800" b="1"/>
          </a:p>
          <a:p>
            <a:pPr lvl="2"/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989" name="Picture 5" descr="Chapter 6 quiz key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8747" r="31133" b="48697"/>
          <a:stretch>
            <a:fillRect/>
          </a:stretch>
        </p:blipFill>
        <p:spPr>
          <a:xfrm>
            <a:off x="381000" y="381000"/>
            <a:ext cx="8229600" cy="5632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077200" cy="990600"/>
          </a:xfrm>
        </p:spPr>
        <p:txBody>
          <a:bodyPr/>
          <a:lstStyle/>
          <a:p>
            <a:r>
              <a:rPr lang="en-US" b="1"/>
              <a:t>   </a:t>
            </a:r>
            <a:r>
              <a:rPr lang="en-US" b="1" i="1"/>
              <a:t>What Is an earthquake?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4800600" cy="5195888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Elastic rebound</a:t>
            </a:r>
          </a:p>
          <a:p>
            <a:pPr marL="228600" lvl="2" indent="0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Mechanism for earthquakes was first explained by H. F. Reid </a:t>
            </a:r>
          </a:p>
          <a:p>
            <a:pPr marL="342900" lvl="3" indent="0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Rocks on both sides of an existing fault are deformed by tectonic forces </a:t>
            </a:r>
          </a:p>
          <a:p>
            <a:pPr marL="342900" lvl="3" indent="0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Rocks bend and store elastic energy </a:t>
            </a:r>
          </a:p>
          <a:p>
            <a:pPr marL="342900" lvl="3" indent="0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Frictional resistance holding the rocks together is overcome </a:t>
            </a:r>
          </a:p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2800" b="1"/>
              <a:t> </a:t>
            </a:r>
          </a:p>
        </p:txBody>
      </p:sp>
      <p:pic>
        <p:nvPicPr>
          <p:cNvPr id="961540" name="Picture 4" descr="06_05AB"/>
          <p:cNvPicPr>
            <a:picLocks noChangeAspect="1" noChangeArrowheads="1"/>
          </p:cNvPicPr>
          <p:nvPr/>
        </p:nvPicPr>
        <p:blipFill>
          <a:blip r:embed="rId2" cstate="print"/>
          <a:srcRect l="2702" t="2991" r="49663" b="4985"/>
          <a:stretch>
            <a:fillRect/>
          </a:stretch>
        </p:blipFill>
        <p:spPr bwMode="auto">
          <a:xfrm>
            <a:off x="4800600" y="1371600"/>
            <a:ext cx="4011613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440738" cy="701675"/>
          </a:xfrm>
        </p:spPr>
        <p:txBody>
          <a:bodyPr/>
          <a:lstStyle/>
          <a:p>
            <a:r>
              <a:rPr lang="en-US" sz="4000" b="1" i="1"/>
              <a:t>What Is an earthquake?</a:t>
            </a:r>
          </a:p>
        </p:txBody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Elastic rebound</a:t>
            </a:r>
          </a:p>
          <a:p>
            <a:pPr lvl="2"/>
            <a:r>
              <a:rPr lang="en-US" sz="2800" b="1"/>
              <a:t>Earthquake mechanism</a:t>
            </a:r>
          </a:p>
          <a:p>
            <a:pPr lvl="3"/>
            <a:r>
              <a:rPr lang="en-US" sz="2400" b="1">
                <a:cs typeface="Times New Roman" pitchFamily="18" charset="0"/>
              </a:rPr>
              <a:t>Slippage at the weakest point (the focus) occurs</a:t>
            </a:r>
            <a:r>
              <a:rPr lang="en-US" sz="2400" b="1"/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Vibrations (earthquakes) occur as the deformed rock </a:t>
            </a:r>
            <a:r>
              <a:rPr lang="en-US" sz="2400" b="1">
                <a:latin typeface="Tahoma"/>
                <a:cs typeface="Times New Roman" pitchFamily="18" charset="0"/>
              </a:rPr>
              <a:t>“</a:t>
            </a:r>
            <a:r>
              <a:rPr lang="en-US" sz="2400" b="1">
                <a:cs typeface="Times New Roman" pitchFamily="18" charset="0"/>
              </a:rPr>
              <a:t>springs back</a:t>
            </a:r>
            <a:r>
              <a:rPr lang="en-US" sz="2400" b="1">
                <a:latin typeface="Tahoma"/>
                <a:cs typeface="Times New Roman" pitchFamily="18" charset="0"/>
              </a:rPr>
              <a:t>”</a:t>
            </a:r>
            <a:r>
              <a:rPr lang="en-US" sz="2400" b="1">
                <a:cs typeface="Times New Roman" pitchFamily="18" charset="0"/>
              </a:rPr>
              <a:t> to its original shape </a:t>
            </a: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(elastic rebound)</a:t>
            </a:r>
            <a:endParaRPr lang="en-US" sz="2400" b="1" i="1">
              <a:solidFill>
                <a:schemeClr val="tx2"/>
              </a:solidFill>
            </a:endParaRPr>
          </a:p>
          <a:p>
            <a:pPr lvl="2">
              <a:buFontTx/>
              <a:buNone/>
            </a:pPr>
            <a:endParaRPr lang="en-US" sz="2800" b="1" i="1">
              <a:solidFill>
                <a:schemeClr val="tx2"/>
              </a:solidFill>
            </a:endParaRPr>
          </a:p>
          <a:p>
            <a:endParaRPr lang="en-US" b="1"/>
          </a:p>
          <a:p>
            <a:pPr lvl="3"/>
            <a:endParaRPr lang="en-US" sz="2800" b="1"/>
          </a:p>
          <a:p>
            <a:pPr lvl="3"/>
            <a:endParaRPr lang="en-US" sz="2400" b="1"/>
          </a:p>
          <a:p>
            <a:pPr lvl="2"/>
            <a:endParaRPr lang="en-US" sz="2800" b="1"/>
          </a:p>
          <a:p>
            <a:pPr lvl="2"/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40738" cy="838200"/>
          </a:xfrm>
        </p:spPr>
        <p:txBody>
          <a:bodyPr/>
          <a:lstStyle/>
          <a:p>
            <a:r>
              <a:rPr lang="en-US" b="1" i="1"/>
              <a:t>What Is an earthquake?</a:t>
            </a:r>
          </a:p>
        </p:txBody>
      </p:sp>
      <p:sp>
        <p:nvSpPr>
          <p:cNvPr id="103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2362200" cy="1524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Elastic Rebound</a:t>
            </a:r>
          </a:p>
          <a:p>
            <a:pPr lvl="2" algn="ctr">
              <a:buFontTx/>
              <a:buNone/>
            </a:pPr>
            <a:endParaRPr lang="en-US" sz="2800" b="1" i="1">
              <a:solidFill>
                <a:schemeClr val="tx2"/>
              </a:solidFill>
            </a:endParaRPr>
          </a:p>
          <a:p>
            <a:pPr algn="ctr"/>
            <a:endParaRPr lang="en-US" b="1"/>
          </a:p>
          <a:p>
            <a:pPr lvl="3" algn="ctr"/>
            <a:endParaRPr lang="en-US" sz="2800" b="1"/>
          </a:p>
          <a:p>
            <a:pPr lvl="3" algn="ctr"/>
            <a:endParaRPr lang="en-US" sz="2400" b="1"/>
          </a:p>
          <a:p>
            <a:pPr lvl="2" algn="ctr"/>
            <a:endParaRPr lang="en-US" sz="2800" b="1"/>
          </a:p>
          <a:p>
            <a:pPr lvl="2" algn="ctr"/>
            <a:endParaRPr lang="en-US" b="1"/>
          </a:p>
        </p:txBody>
      </p:sp>
      <p:pic>
        <p:nvPicPr>
          <p:cNvPr id="1033220" name="Picture 4" descr="06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066800"/>
            <a:ext cx="5424488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001000" cy="1311275"/>
          </a:xfrm>
        </p:spPr>
        <p:txBody>
          <a:bodyPr/>
          <a:lstStyle/>
          <a:p>
            <a:r>
              <a:rPr lang="en-US" sz="4000" b="1" i="1"/>
              <a:t>Earthquake Focus </a:t>
            </a:r>
            <a:br>
              <a:rPr lang="en-US" sz="4000" b="1" i="1"/>
            </a:br>
            <a:r>
              <a:rPr lang="en-US" sz="4000" b="1" i="1"/>
              <a:t>and Epicenter</a:t>
            </a:r>
          </a:p>
        </p:txBody>
      </p:sp>
      <p:pic>
        <p:nvPicPr>
          <p:cNvPr id="959491" name="Picture 3" descr="earthquake focus &amp; epice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524000"/>
            <a:ext cx="6294438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9492" name="Text Box 4"/>
          <p:cNvSpPr txBox="1">
            <a:spLocks noChangeArrowheads="1"/>
          </p:cNvSpPr>
          <p:nvPr/>
        </p:nvSpPr>
        <p:spPr bwMode="auto">
          <a:xfrm>
            <a:off x="898525" y="6178550"/>
            <a:ext cx="1631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Figure 6.2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364538" cy="701675"/>
          </a:xfrm>
        </p:spPr>
        <p:txBody>
          <a:bodyPr/>
          <a:lstStyle/>
          <a:p>
            <a:r>
              <a:rPr lang="en-US" sz="4000" b="1" i="1"/>
              <a:t>Locations and Distributions</a:t>
            </a:r>
          </a:p>
        </p:txBody>
      </p:sp>
      <p:pic>
        <p:nvPicPr>
          <p:cNvPr id="1034244" name="Picture 4" descr="06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82613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/>
          <a:lstStyle/>
          <a:p>
            <a:pPr marL="762000" indent="-762000"/>
            <a:r>
              <a:rPr lang="en-US" b="1"/>
              <a:t>Where to expect Earthquakes</a:t>
            </a:r>
          </a:p>
        </p:txBody>
      </p:sp>
      <p:sp>
        <p:nvSpPr>
          <p:cNvPr id="1190915" name="Text Box 3"/>
          <p:cNvSpPr txBox="1">
            <a:spLocks noChangeArrowheads="1"/>
          </p:cNvSpPr>
          <p:nvPr/>
        </p:nvSpPr>
        <p:spPr bwMode="auto">
          <a:xfrm>
            <a:off x="6096000" y="65373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</a:rPr>
              <a:t>The Good Earth/Chapter 5: Earthquakes</a:t>
            </a:r>
          </a:p>
        </p:txBody>
      </p:sp>
      <p:sp>
        <p:nvSpPr>
          <p:cNvPr id="1190916" name="Rectangle 4"/>
          <p:cNvSpPr>
            <a:spLocks noChangeArrowheads="1"/>
          </p:cNvSpPr>
          <p:nvPr/>
        </p:nvSpPr>
        <p:spPr bwMode="auto">
          <a:xfrm>
            <a:off x="1447800" y="12192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400"/>
              <a:t>World Distribution of Earthquakes</a:t>
            </a:r>
            <a:endParaRPr lang="en-US" sz="2400">
              <a:solidFill>
                <a:srgbClr val="660033"/>
              </a:solidFill>
            </a:endParaRPr>
          </a:p>
        </p:txBody>
      </p:sp>
      <p:pic>
        <p:nvPicPr>
          <p:cNvPr id="1190917" name="Picture 5" descr="global_distribution_c_ph_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6096000" cy="4121150"/>
          </a:xfrm>
          <a:prstGeom prst="rect">
            <a:avLst/>
          </a:prstGeom>
          <a:noFill/>
        </p:spPr>
      </p:pic>
      <p:sp>
        <p:nvSpPr>
          <p:cNvPr id="1190918" name="Rectangle 6"/>
          <p:cNvSpPr>
            <a:spLocks noChangeArrowheads="1"/>
          </p:cNvSpPr>
          <p:nvPr/>
        </p:nvSpPr>
        <p:spPr bwMode="auto">
          <a:xfrm>
            <a:off x="6324600" y="1752600"/>
            <a:ext cx="25908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Most earthquakes occur along plate boundaries, relatively few in interiors of plates</a:t>
            </a:r>
          </a:p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endParaRPr lang="en-US" sz="800">
              <a:solidFill>
                <a:srgbClr val="660033"/>
              </a:solidFill>
            </a:endParaRPr>
          </a:p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Shallow earthquakes much more common than deep events</a:t>
            </a:r>
          </a:p>
        </p:txBody>
      </p:sp>
      <p:sp>
        <p:nvSpPr>
          <p:cNvPr id="1190919" name="Rectangle 7"/>
          <p:cNvSpPr>
            <a:spLocks noChangeArrowheads="1"/>
          </p:cNvSpPr>
          <p:nvPr/>
        </p:nvSpPr>
        <p:spPr bwMode="auto">
          <a:xfrm>
            <a:off x="6324600" y="4203700"/>
            <a:ext cx="2590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Divergent plate boundaries (oceanic ridges) characterized by earthquakes with shallow focal depths (0-33 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/>
          <a:lstStyle/>
          <a:p>
            <a:pPr marL="762000" indent="-762000"/>
            <a:r>
              <a:rPr lang="en-US" b="1"/>
              <a:t>Where to expect Earthquakes</a:t>
            </a:r>
          </a:p>
        </p:txBody>
      </p:sp>
      <p:sp>
        <p:nvSpPr>
          <p:cNvPr id="1191939" name="Text Box 3"/>
          <p:cNvSpPr txBox="1">
            <a:spLocks noChangeArrowheads="1"/>
          </p:cNvSpPr>
          <p:nvPr/>
        </p:nvSpPr>
        <p:spPr bwMode="auto">
          <a:xfrm>
            <a:off x="6096000" y="65373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</a:rPr>
              <a:t>The Good Earth/Chapter 5: Earthquakes</a:t>
            </a:r>
          </a:p>
        </p:txBody>
      </p:sp>
      <p:sp>
        <p:nvSpPr>
          <p:cNvPr id="1191940" name="Rectangle 4"/>
          <p:cNvSpPr>
            <a:spLocks noChangeArrowheads="1"/>
          </p:cNvSpPr>
          <p:nvPr/>
        </p:nvSpPr>
        <p:spPr bwMode="auto">
          <a:xfrm>
            <a:off x="1447800" y="12192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400"/>
              <a:t>World Distribution of Earthquakes</a:t>
            </a:r>
            <a:endParaRPr lang="en-US" sz="2400">
              <a:solidFill>
                <a:srgbClr val="660033"/>
              </a:solidFill>
            </a:endParaRPr>
          </a:p>
        </p:txBody>
      </p:sp>
      <p:sp>
        <p:nvSpPr>
          <p:cNvPr id="1191941" name="Rectangle 5"/>
          <p:cNvSpPr>
            <a:spLocks noChangeArrowheads="1"/>
          </p:cNvSpPr>
          <p:nvPr/>
        </p:nvSpPr>
        <p:spPr bwMode="auto">
          <a:xfrm>
            <a:off x="762000" y="1827213"/>
            <a:ext cx="3276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Largest earthquakes found in association with convergent plate boundaries</a:t>
            </a:r>
          </a:p>
        </p:txBody>
      </p:sp>
      <p:sp>
        <p:nvSpPr>
          <p:cNvPr id="1191942" name="Rectangle 6"/>
          <p:cNvSpPr>
            <a:spLocks noChangeArrowheads="1"/>
          </p:cNvSpPr>
          <p:nvPr/>
        </p:nvSpPr>
        <p:spPr bwMode="auto">
          <a:xfrm>
            <a:off x="4267200" y="1828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Convergent plate boundaries (oceanic trenches) characterized by earthquakes with a range of focal depths (0-800 km)</a:t>
            </a:r>
          </a:p>
        </p:txBody>
      </p:sp>
      <p:pic>
        <p:nvPicPr>
          <p:cNvPr id="1191943" name="Picture 7" descr="interpretations_c_la_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276600"/>
            <a:ext cx="4876800" cy="2676525"/>
          </a:xfrm>
          <a:prstGeom prst="rect">
            <a:avLst/>
          </a:prstGeom>
          <a:noFill/>
        </p:spPr>
      </p:pic>
      <p:pic>
        <p:nvPicPr>
          <p:cNvPr id="1191944" name="Picture 8" descr="global_distribution_c_ph_7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54102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/>
          <a:lstStyle/>
          <a:p>
            <a:pPr marL="762000" indent="-762000"/>
            <a:r>
              <a:rPr lang="en-US" b="1"/>
              <a:t>Where to expect Earthquakes</a:t>
            </a:r>
          </a:p>
        </p:txBody>
      </p:sp>
      <p:sp>
        <p:nvSpPr>
          <p:cNvPr id="1192963" name="Text Box 3"/>
          <p:cNvSpPr txBox="1">
            <a:spLocks noChangeArrowheads="1"/>
          </p:cNvSpPr>
          <p:nvPr/>
        </p:nvSpPr>
        <p:spPr bwMode="auto">
          <a:xfrm>
            <a:off x="6096000" y="65373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</a:rPr>
              <a:t>The Good Earth/Chapter 5: Earthquakes</a:t>
            </a:r>
          </a:p>
        </p:txBody>
      </p:sp>
      <p:sp>
        <p:nvSpPr>
          <p:cNvPr id="1192964" name="Rectangle 4"/>
          <p:cNvSpPr>
            <a:spLocks noChangeArrowheads="1"/>
          </p:cNvSpPr>
          <p:nvPr/>
        </p:nvSpPr>
        <p:spPr bwMode="auto">
          <a:xfrm>
            <a:off x="1447800" y="12192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2400"/>
              <a:t>US Earthquakes</a:t>
            </a:r>
            <a:endParaRPr lang="en-US" sz="2400">
              <a:solidFill>
                <a:srgbClr val="660033"/>
              </a:solidFill>
            </a:endParaRPr>
          </a:p>
        </p:txBody>
      </p:sp>
      <p:sp>
        <p:nvSpPr>
          <p:cNvPr id="1192965" name="Rectangle 5"/>
          <p:cNvSpPr>
            <a:spLocks noChangeArrowheads="1"/>
          </p:cNvSpPr>
          <p:nvPr/>
        </p:nvSpPr>
        <p:spPr bwMode="auto">
          <a:xfrm>
            <a:off x="609600" y="1752600"/>
            <a:ext cx="3581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Largest, most frequent, US earthquakes along convergent plate boundary south of Alaska</a:t>
            </a:r>
          </a:p>
        </p:txBody>
      </p:sp>
      <p:sp>
        <p:nvSpPr>
          <p:cNvPr id="1192966" name="Rectangle 6"/>
          <p:cNvSpPr>
            <a:spLocks noChangeArrowheads="1"/>
          </p:cNvSpPr>
          <p:nvPr/>
        </p:nvSpPr>
        <p:spPr bwMode="auto">
          <a:xfrm>
            <a:off x="4953000" y="1754188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Clr>
                <a:srgbClr val="660033"/>
              </a:buClr>
              <a:buFont typeface="Arial" charset="0"/>
              <a:buNone/>
            </a:pPr>
            <a:r>
              <a:rPr lang="en-US">
                <a:solidFill>
                  <a:srgbClr val="660033"/>
                </a:solidFill>
              </a:rPr>
              <a:t>Most US earthquake damage occurs in populous California</a:t>
            </a:r>
          </a:p>
        </p:txBody>
      </p:sp>
      <p:pic>
        <p:nvPicPr>
          <p:cNvPr id="1192967" name="Picture 7" descr="global_distribution_c_ph_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0"/>
            <a:ext cx="5410200" cy="3657600"/>
          </a:xfrm>
          <a:prstGeom prst="rect">
            <a:avLst/>
          </a:prstGeom>
          <a:noFill/>
        </p:spPr>
      </p:pic>
      <p:pic>
        <p:nvPicPr>
          <p:cNvPr id="1192968" name="Picture 8" descr="active_faults_histo_c_ph_7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048000"/>
            <a:ext cx="5562600" cy="3351213"/>
          </a:xfrm>
          <a:prstGeom prst="rect">
            <a:avLst/>
          </a:prstGeom>
          <a:noFill/>
        </p:spPr>
      </p:pic>
      <p:sp>
        <p:nvSpPr>
          <p:cNvPr id="1192969" name="Rectangle 9"/>
          <p:cNvSpPr>
            <a:spLocks noChangeArrowheads="1"/>
          </p:cNvSpPr>
          <p:nvPr/>
        </p:nvSpPr>
        <p:spPr bwMode="auto">
          <a:xfrm>
            <a:off x="5029200" y="2363788"/>
            <a:ext cx="3162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spcBef>
                <a:spcPct val="30000"/>
              </a:spcBef>
              <a:buClr>
                <a:srgbClr val="660033"/>
              </a:buClr>
              <a:buFont typeface="Arial" charset="0"/>
              <a:buChar char="−"/>
            </a:pPr>
            <a:r>
              <a:rPr lang="en-US" sz="1400"/>
              <a:t> </a:t>
            </a:r>
            <a:r>
              <a:rPr lang="en-US" sz="1400">
                <a:solidFill>
                  <a:srgbClr val="660033"/>
                </a:solidFill>
              </a:rPr>
              <a:t>62% chance of a large earthquake in San Francisco Bay area by 2032</a:t>
            </a:r>
          </a:p>
        </p:txBody>
      </p:sp>
      <p:sp>
        <p:nvSpPr>
          <p:cNvPr id="1192970" name="Oval 10"/>
          <p:cNvSpPr>
            <a:spLocks noChangeArrowheads="1"/>
          </p:cNvSpPr>
          <p:nvPr/>
        </p:nvSpPr>
        <p:spPr bwMode="auto">
          <a:xfrm>
            <a:off x="533400" y="3124200"/>
            <a:ext cx="1905000" cy="1219200"/>
          </a:xfrm>
          <a:prstGeom prst="ellips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Haiti</a:t>
            </a:r>
          </a:p>
        </p:txBody>
      </p:sp>
      <p:pic>
        <p:nvPicPr>
          <p:cNvPr id="44035" name="Picture 6" descr="haiti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 t="18591" b="28291"/>
          <a:stretch>
            <a:fillRect/>
          </a:stretch>
        </p:blipFill>
        <p:spPr>
          <a:xfrm>
            <a:off x="838200" y="990600"/>
            <a:ext cx="7315200" cy="5070475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440738" cy="1311275"/>
          </a:xfrm>
        </p:spPr>
        <p:txBody>
          <a:bodyPr/>
          <a:lstStyle/>
          <a:p>
            <a:r>
              <a:rPr lang="en-US" sz="4000" b="1"/>
              <a:t>   </a:t>
            </a:r>
            <a:r>
              <a:rPr lang="en-US" sz="4000" b="1" i="1"/>
              <a:t>Continental Drift:  An Idea </a:t>
            </a:r>
            <a:br>
              <a:rPr lang="en-US" sz="4000" b="1" i="1"/>
            </a:br>
            <a:r>
              <a:rPr lang="en-US" sz="4000" b="1" i="1"/>
              <a:t>Before Its Time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10088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</a:rPr>
              <a:t>Alfred Wegener</a:t>
            </a:r>
          </a:p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2800" b="1">
                <a:cs typeface="Times New Roman" pitchFamily="18" charset="0"/>
              </a:rPr>
              <a:t>First proposed his continental drift hypothesis in 1915</a:t>
            </a:r>
            <a:r>
              <a:rPr lang="en-US" sz="2800" b="1"/>
              <a:t> </a:t>
            </a:r>
          </a:p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2800" b="1">
                <a:cs typeface="Times New Roman" pitchFamily="18" charset="0"/>
              </a:rPr>
              <a:t>Published </a:t>
            </a:r>
            <a:r>
              <a:rPr lang="en-US" sz="2800" b="1" i="1">
                <a:cs typeface="Times New Roman" pitchFamily="18" charset="0"/>
              </a:rPr>
              <a:t>The Origin of Continents and Oceans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Continental drift hypothesis</a:t>
            </a:r>
            <a:r>
              <a:rPr lang="en-US" b="1"/>
              <a:t> </a:t>
            </a:r>
          </a:p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2800" b="1">
                <a:cs typeface="Times New Roman" pitchFamily="18" charset="0"/>
              </a:rPr>
              <a:t>Supercontinent called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Pangaea</a:t>
            </a:r>
            <a:r>
              <a:rPr lang="en-US" sz="2800" b="1">
                <a:cs typeface="Times New Roman" pitchFamily="18" charset="0"/>
              </a:rPr>
              <a:t> began breaking apart about 200 million years ago</a:t>
            </a:r>
            <a:r>
              <a:rPr lang="en-US" sz="2800" b="1"/>
              <a:t>  </a:t>
            </a:r>
          </a:p>
        </p:txBody>
      </p:sp>
      <p:pic>
        <p:nvPicPr>
          <p:cNvPr id="1074180" name="Picture 4" descr="wag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438400"/>
            <a:ext cx="11811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364538" cy="701675"/>
          </a:xfrm>
        </p:spPr>
        <p:txBody>
          <a:bodyPr/>
          <a:lstStyle/>
          <a:p>
            <a:r>
              <a:rPr lang="en-US" sz="4000" b="1" i="1"/>
              <a:t>Locations and Distributions</a:t>
            </a:r>
          </a:p>
        </p:txBody>
      </p:sp>
      <p:pic>
        <p:nvPicPr>
          <p:cNvPr id="1041413" name="Picture 5" descr="seismi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371600"/>
            <a:ext cx="4186238" cy="501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364538" cy="701675"/>
          </a:xfrm>
        </p:spPr>
        <p:txBody>
          <a:bodyPr/>
          <a:lstStyle/>
          <a:p>
            <a:r>
              <a:rPr lang="en-US" sz="4000" b="1" i="1"/>
              <a:t>Earthquake Waves</a:t>
            </a:r>
          </a:p>
        </p:txBody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286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>
                <a:cs typeface="Times New Roman" pitchFamily="18" charset="0"/>
              </a:rPr>
              <a:t>Types of seismic waves</a:t>
            </a:r>
            <a:r>
              <a:rPr lang="en-US" b="1"/>
              <a:t> 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Body Waves (P and S Waves)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Travel within the Earth</a:t>
            </a:r>
            <a:endParaRPr lang="en-US" sz="2400" b="1" i="1">
              <a:solidFill>
                <a:schemeClr val="tx2"/>
              </a:solidFill>
              <a:cs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Surface waves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Travel along outer part of Earth</a:t>
            </a:r>
            <a:r>
              <a:rPr lang="en-US" sz="2400" b="1"/>
              <a:t> </a:t>
            </a:r>
          </a:p>
          <a:p>
            <a:pPr>
              <a:lnSpc>
                <a:spcPct val="90000"/>
              </a:lnSpc>
            </a:pPr>
            <a:endParaRPr lang="en-US" sz="3600" b="1"/>
          </a:p>
        </p:txBody>
      </p:sp>
      <p:pic>
        <p:nvPicPr>
          <p:cNvPr id="1038340" name="Picture 4" descr="06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038600"/>
            <a:ext cx="3549650" cy="261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24800" cy="1066800"/>
          </a:xfrm>
        </p:spPr>
        <p:txBody>
          <a:bodyPr/>
          <a:lstStyle/>
          <a:p>
            <a:r>
              <a:rPr lang="en-US" b="1" i="1"/>
              <a:t>Seismology</a:t>
            </a:r>
          </a:p>
        </p:txBody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Types of seismic waves</a:t>
            </a:r>
            <a:r>
              <a:rPr lang="en-US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Surface waves</a:t>
            </a:r>
          </a:p>
          <a:p>
            <a:pPr lvl="3"/>
            <a:r>
              <a:rPr lang="en-US" sz="2400" b="1">
                <a:cs typeface="Times New Roman" pitchFamily="18" charset="0"/>
              </a:rPr>
              <a:t>Complex motion</a:t>
            </a:r>
            <a:r>
              <a:rPr lang="en-US" sz="2400" b="1"/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Cause greatest destruction</a:t>
            </a:r>
            <a:r>
              <a:rPr lang="en-US" sz="2400" b="1"/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Exhibit greatest amplitude and slowest velocity</a:t>
            </a:r>
            <a:endParaRPr lang="en-US" sz="2400" b="1"/>
          </a:p>
          <a:p>
            <a:pPr lvl="3"/>
            <a:endParaRPr lang="en-US" sz="2400" b="1"/>
          </a:p>
        </p:txBody>
      </p:sp>
      <p:pic>
        <p:nvPicPr>
          <p:cNvPr id="966660" name="Picture 4" descr="AADZJPF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657600"/>
            <a:ext cx="4267200" cy="28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i="1"/>
              <a:t>Seismology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27432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Primary (P) waves</a:t>
            </a:r>
            <a:endParaRPr lang="en-US" b="1">
              <a:cs typeface="Times New Roman" pitchFamily="18" charset="0"/>
            </a:endParaRPr>
          </a:p>
          <a:p>
            <a:pPr lvl="3">
              <a:lnSpc>
                <a:spcPct val="80000"/>
              </a:lnSpc>
            </a:pPr>
            <a:r>
              <a:rPr lang="en-US" sz="2400" b="1">
                <a:cs typeface="Times New Roman" pitchFamily="18" charset="0"/>
              </a:rPr>
              <a:t>Travel through Earth</a:t>
            </a:r>
            <a:r>
              <a:rPr lang="en-US" sz="2400" b="1">
                <a:latin typeface="Tahoma"/>
                <a:cs typeface="Times New Roman" pitchFamily="18" charset="0"/>
              </a:rPr>
              <a:t>’</a:t>
            </a:r>
            <a:r>
              <a:rPr lang="en-US" sz="2400" b="1">
                <a:cs typeface="Times New Roman" pitchFamily="18" charset="0"/>
              </a:rPr>
              <a:t>s interior</a:t>
            </a:r>
            <a:r>
              <a:rPr lang="en-US" sz="2400" b="1"/>
              <a:t> </a:t>
            </a:r>
          </a:p>
          <a:p>
            <a:pPr lvl="4">
              <a:lnSpc>
                <a:spcPct val="80000"/>
              </a:lnSpc>
            </a:pPr>
            <a:r>
              <a:rPr lang="en-US" sz="2400" b="1">
                <a:cs typeface="Times New Roman" pitchFamily="18" charset="0"/>
              </a:rPr>
              <a:t>Push-pull (compress and expand) motion, changing the volume of the intervening material</a:t>
            </a:r>
            <a:r>
              <a:rPr lang="en-US" sz="2400" b="1"/>
              <a:t> </a:t>
            </a:r>
          </a:p>
          <a:p>
            <a:pPr lvl="4">
              <a:lnSpc>
                <a:spcPct val="80000"/>
              </a:lnSpc>
            </a:pPr>
            <a:r>
              <a:rPr lang="en-US" sz="2400" b="1"/>
              <a:t>Fastest Waves</a:t>
            </a:r>
          </a:p>
          <a:p>
            <a:pPr lvl="4">
              <a:lnSpc>
                <a:spcPct val="80000"/>
              </a:lnSpc>
            </a:pPr>
            <a:r>
              <a:rPr lang="en-US" sz="2400" b="1"/>
              <a:t>Travel through solids, liquids, and gases</a:t>
            </a:r>
          </a:p>
          <a:p>
            <a:pPr lvl="4">
              <a:lnSpc>
                <a:spcPct val="80000"/>
              </a:lnSpc>
            </a:pPr>
            <a:endParaRPr lang="en-US" sz="2400" b="1"/>
          </a:p>
          <a:p>
            <a:pPr lvl="3">
              <a:lnSpc>
                <a:spcPct val="80000"/>
              </a:lnSpc>
            </a:pPr>
            <a:endParaRPr lang="en-US" b="1"/>
          </a:p>
        </p:txBody>
      </p:sp>
      <p:pic>
        <p:nvPicPr>
          <p:cNvPr id="1043460" name="Picture 4" descr="06_0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800"/>
            <a:ext cx="4038600" cy="2728913"/>
          </a:xfrm>
          <a:prstGeom prst="rect">
            <a:avLst/>
          </a:prstGeom>
          <a:noFill/>
        </p:spPr>
      </p:pic>
      <p:pic>
        <p:nvPicPr>
          <p:cNvPr id="1043461" name="Picture 5" descr="06_0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3962400" cy="273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1066800"/>
          </a:xfrm>
        </p:spPr>
        <p:txBody>
          <a:bodyPr/>
          <a:lstStyle/>
          <a:p>
            <a:r>
              <a:rPr lang="en-US" b="1" i="1"/>
              <a:t>Seismology</a:t>
            </a:r>
          </a:p>
        </p:txBody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2438400"/>
          </a:xfrm>
        </p:spPr>
        <p:txBody>
          <a:bodyPr/>
          <a:lstStyle/>
          <a:p>
            <a:pPr marL="342900" lvl="3" indent="0">
              <a:buFontTx/>
              <a:buNone/>
            </a:pPr>
            <a:r>
              <a:rPr lang="en-US" sz="3200" b="1" i="1">
                <a:solidFill>
                  <a:schemeClr val="tx2"/>
                </a:solidFill>
              </a:rPr>
              <a:t>Secondary (S) waves</a:t>
            </a:r>
          </a:p>
          <a:p>
            <a:pPr marL="850900" lvl="4" indent="0"/>
            <a:r>
              <a:rPr lang="en-US" sz="2400" b="1">
                <a:latin typeface="Tahoma"/>
                <a:cs typeface="Times New Roman" pitchFamily="18" charset="0"/>
              </a:rPr>
              <a:t>“</a:t>
            </a:r>
            <a:r>
              <a:rPr lang="en-US" sz="2400" b="1">
                <a:cs typeface="Times New Roman" pitchFamily="18" charset="0"/>
              </a:rPr>
              <a:t>Shake</a:t>
            </a:r>
            <a:r>
              <a:rPr lang="en-US" sz="2400" b="1">
                <a:latin typeface="Tahoma"/>
                <a:cs typeface="Times New Roman" pitchFamily="18" charset="0"/>
              </a:rPr>
              <a:t>”</a:t>
            </a:r>
            <a:r>
              <a:rPr lang="en-US" sz="2400" b="1">
                <a:cs typeface="Times New Roman" pitchFamily="18" charset="0"/>
              </a:rPr>
              <a:t> motion at right angles to their direction of travel</a:t>
            </a:r>
            <a:r>
              <a:rPr lang="en-US" sz="2400" b="1"/>
              <a:t> </a:t>
            </a:r>
          </a:p>
          <a:p>
            <a:pPr marL="850900" lvl="4" indent="0"/>
            <a:r>
              <a:rPr lang="en-US" sz="2400" b="1">
                <a:cs typeface="Times New Roman" pitchFamily="18" charset="0"/>
              </a:rPr>
              <a:t>Travel only through solids</a:t>
            </a:r>
            <a:endParaRPr lang="en-US" sz="2400" b="1"/>
          </a:p>
          <a:p>
            <a:pPr marL="850900" lvl="4" indent="0"/>
            <a:r>
              <a:rPr lang="en-US" sz="2400" b="1">
                <a:cs typeface="Times New Roman" pitchFamily="18" charset="0"/>
              </a:rPr>
              <a:t>Slower velocity than P waves</a:t>
            </a:r>
            <a:r>
              <a:rPr lang="en-US" sz="2400" b="1"/>
              <a:t> </a:t>
            </a:r>
          </a:p>
          <a:p>
            <a:pPr marL="342900" lvl="3" indent="0"/>
            <a:endParaRPr lang="en-US" sz="2400" b="1"/>
          </a:p>
        </p:txBody>
      </p:sp>
      <p:pic>
        <p:nvPicPr>
          <p:cNvPr id="968710" name="Picture 6" descr="06_08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4038600" cy="2724150"/>
          </a:xfrm>
          <a:prstGeom prst="rect">
            <a:avLst/>
          </a:prstGeom>
          <a:noFill/>
        </p:spPr>
      </p:pic>
      <p:pic>
        <p:nvPicPr>
          <p:cNvPr id="968711" name="Picture 7" descr="06_08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962400" cy="274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Earthquake Waves</a:t>
            </a:r>
          </a:p>
        </p:txBody>
      </p:sp>
    </p:spTree>
    <p:controls>
      <p:control spid="1049603" name="ShockwaveFlash1" r:id="rId2" imgW="8228571" imgH="5942857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4000" b="1" i="1"/>
              <a:t>Locating an Earthquake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077200" cy="5211763"/>
          </a:xfrm>
        </p:spPr>
        <p:txBody>
          <a:bodyPr/>
          <a:lstStyle/>
          <a:p>
            <a:r>
              <a:rPr lang="en-US" sz="2800" b="1">
                <a:solidFill>
                  <a:schemeClr val="tx2"/>
                </a:solidFill>
              </a:rPr>
              <a:t>Terms</a:t>
            </a:r>
          </a:p>
          <a:p>
            <a:pPr lvl="2"/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Focus</a:t>
            </a:r>
            <a:r>
              <a:rPr lang="en-US" b="1" i="1">
                <a:latin typeface="Tahoma"/>
                <a:cs typeface="Tahoma" charset="0"/>
              </a:rPr>
              <a:t>—</a:t>
            </a:r>
            <a:r>
              <a:rPr lang="en-US" b="1">
                <a:cs typeface="Times New Roman" pitchFamily="18" charset="0"/>
              </a:rPr>
              <a:t>The place within Earth where earthquake waves originate</a:t>
            </a:r>
            <a:r>
              <a:rPr lang="en-US" b="1"/>
              <a:t> </a:t>
            </a:r>
          </a:p>
          <a:p>
            <a:pPr lvl="2"/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Epicenter</a:t>
            </a:r>
            <a:r>
              <a:rPr lang="en-US" b="1">
                <a:cs typeface="Times New Roman" pitchFamily="18" charset="0"/>
              </a:rPr>
              <a:t> </a:t>
            </a:r>
            <a:r>
              <a:rPr lang="en-US" b="1">
                <a:latin typeface="Tahoma"/>
                <a:cs typeface="Tahoma" charset="0"/>
              </a:rPr>
              <a:t>—</a:t>
            </a:r>
            <a:r>
              <a:rPr lang="en-US" b="1">
                <a:cs typeface="Times New Roman" pitchFamily="18" charset="0"/>
              </a:rPr>
              <a:t>Location on the surface directly above the focus</a:t>
            </a:r>
            <a:r>
              <a:rPr lang="en-US" b="1"/>
              <a:t> </a:t>
            </a:r>
          </a:p>
          <a:p>
            <a:r>
              <a:rPr lang="en-US" sz="2800" b="1">
                <a:solidFill>
                  <a:schemeClr val="tx2"/>
                </a:solidFill>
                <a:cs typeface="Times New Roman" pitchFamily="18" charset="0"/>
              </a:rPr>
              <a:t>Epicenter is located using the difference in velocities of P and S waves</a:t>
            </a:r>
            <a:r>
              <a:rPr lang="en-US" sz="2800" b="1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969732" name="Picture 4" descr="earthquake focus &amp; epice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059238"/>
            <a:ext cx="34290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69733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4953000" y="3962400"/>
          <a:ext cx="3657600" cy="2690813"/>
        </p:xfrm>
        <a:graphic>
          <a:graphicData uri="http://schemas.openxmlformats.org/presentationml/2006/ole">
            <p:oleObj spid="_x0000_s969733" name="Photo Editor Photo" r:id="rId4" imgW="15238095" imgH="112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/>
          <a:lstStyle/>
          <a:p>
            <a:pPr marL="762000" indent="-762000"/>
            <a:r>
              <a:rPr lang="en-US" b="1"/>
              <a:t>Seismic Waves and Earthquake Detection</a:t>
            </a:r>
          </a:p>
        </p:txBody>
      </p:sp>
      <p:sp>
        <p:nvSpPr>
          <p:cNvPr id="1189891" name="Text Box 3"/>
          <p:cNvSpPr txBox="1">
            <a:spLocks noChangeArrowheads="1"/>
          </p:cNvSpPr>
          <p:nvPr/>
        </p:nvSpPr>
        <p:spPr bwMode="auto">
          <a:xfrm>
            <a:off x="6096000" y="65373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</a:rPr>
              <a:t>The Good Earth/Chapter 5: Earthquakes</a:t>
            </a:r>
          </a:p>
        </p:txBody>
      </p:sp>
      <p:sp>
        <p:nvSpPr>
          <p:cNvPr id="1189892" name="Rectangle 4"/>
          <p:cNvSpPr>
            <a:spLocks noChangeArrowheads="1"/>
          </p:cNvSpPr>
          <p:nvPr/>
        </p:nvSpPr>
        <p:spPr bwMode="auto">
          <a:xfrm>
            <a:off x="5257800" y="1295400"/>
            <a:ext cx="31242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3363" indent="-233363">
              <a:spcBef>
                <a:spcPct val="30000"/>
              </a:spcBef>
              <a:buClr>
                <a:srgbClr val="660033"/>
              </a:buClr>
              <a:buFont typeface="Arial" charset="0"/>
              <a:buChar char="−"/>
            </a:pPr>
            <a:r>
              <a:rPr lang="en-US" sz="2000">
                <a:solidFill>
                  <a:srgbClr val="660033"/>
                </a:solidFill>
              </a:rPr>
              <a:t>Recorded on </a:t>
            </a:r>
            <a:r>
              <a:rPr lang="en-US" sz="2000" b="1">
                <a:solidFill>
                  <a:srgbClr val="660033"/>
                </a:solidFill>
              </a:rPr>
              <a:t>seismograph </a:t>
            </a:r>
            <a:r>
              <a:rPr lang="en-US" sz="2000">
                <a:solidFill>
                  <a:srgbClr val="660033"/>
                </a:solidFill>
              </a:rPr>
              <a:t>instrument</a:t>
            </a:r>
          </a:p>
          <a:p>
            <a:pPr marL="233363" indent="-233363">
              <a:spcBef>
                <a:spcPct val="30000"/>
              </a:spcBef>
              <a:buClr>
                <a:srgbClr val="660033"/>
              </a:buClr>
              <a:buFont typeface="Arial" charset="0"/>
              <a:buChar char="−"/>
            </a:pPr>
            <a:r>
              <a:rPr lang="en-US" sz="2000">
                <a:solidFill>
                  <a:srgbClr val="660033"/>
                </a:solidFill>
              </a:rPr>
              <a:t>A </a:t>
            </a:r>
            <a:r>
              <a:rPr lang="en-US" sz="2000" b="1">
                <a:solidFill>
                  <a:srgbClr val="660033"/>
                </a:solidFill>
              </a:rPr>
              <a:t>seismogram</a:t>
            </a:r>
            <a:r>
              <a:rPr lang="en-US" sz="2000">
                <a:solidFill>
                  <a:srgbClr val="660033"/>
                </a:solidFill>
              </a:rPr>
              <a:t> is the printed record from a seismograph</a:t>
            </a:r>
          </a:p>
        </p:txBody>
      </p:sp>
      <p:pic>
        <p:nvPicPr>
          <p:cNvPr id="1189893" name="Picture 5" descr="station_far_focus_c_la_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657600"/>
            <a:ext cx="7772400" cy="2554288"/>
          </a:xfrm>
          <a:prstGeom prst="rect">
            <a:avLst/>
          </a:prstGeom>
          <a:noFill/>
        </p:spPr>
      </p:pic>
      <p:sp>
        <p:nvSpPr>
          <p:cNvPr id="1189894" name="Rectangle 6"/>
          <p:cNvSpPr>
            <a:spLocks noChangeArrowheads="1"/>
          </p:cNvSpPr>
          <p:nvPr/>
        </p:nvSpPr>
        <p:spPr bwMode="auto">
          <a:xfrm>
            <a:off x="1066800" y="1295400"/>
            <a:ext cx="32766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3363" indent="-233363">
              <a:spcBef>
                <a:spcPct val="30000"/>
              </a:spcBef>
              <a:buFontTx/>
              <a:buChar char="•"/>
            </a:pPr>
            <a:r>
              <a:rPr lang="en-US" sz="2400" b="1"/>
              <a:t>Seismic waves</a:t>
            </a:r>
            <a:r>
              <a:rPr lang="en-US" sz="2400"/>
              <a:t> – vibrations caused by an earthquake</a:t>
            </a:r>
          </a:p>
          <a:p>
            <a:pPr marL="569913" lvl="1" indent="-222250">
              <a:spcBef>
                <a:spcPct val="30000"/>
              </a:spcBef>
              <a:buClr>
                <a:srgbClr val="660033"/>
              </a:buClr>
              <a:buFont typeface="Arial" charset="0"/>
              <a:buChar char="−"/>
            </a:pPr>
            <a:r>
              <a:rPr lang="en-US" sz="2000">
                <a:solidFill>
                  <a:srgbClr val="660033"/>
                </a:solidFill>
              </a:rPr>
              <a:t>Travel in all directions from the focus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40738" cy="1311275"/>
          </a:xfrm>
        </p:spPr>
        <p:txBody>
          <a:bodyPr/>
          <a:lstStyle/>
          <a:p>
            <a:r>
              <a:rPr lang="en-US" sz="4000" b="1" i="1"/>
              <a:t>Locating an Earthquake</a:t>
            </a:r>
          </a:p>
        </p:txBody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>
                <a:solidFill>
                  <a:schemeClr val="tx2"/>
                </a:solidFill>
              </a:rPr>
              <a:t>Locating the epicenter of an earthquake</a:t>
            </a:r>
          </a:p>
          <a:p>
            <a:pPr lvl="2"/>
            <a:r>
              <a:rPr lang="en-US" b="1">
                <a:cs typeface="Times New Roman" pitchFamily="18" charset="0"/>
              </a:rPr>
              <a:t>Three station recordings are needed to locate an epicenter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en-US" b="1">
                <a:cs typeface="Times New Roman" pitchFamily="18" charset="0"/>
              </a:rPr>
              <a:t>Each station determines the time interval between the arrival of the first P wave and the first S wave at their location</a:t>
            </a:r>
          </a:p>
          <a:p>
            <a:pPr lvl="2"/>
            <a:r>
              <a:rPr lang="en-US" b="1">
                <a:cs typeface="Times New Roman" pitchFamily="18" charset="0"/>
              </a:rPr>
              <a:t>A travel-time graph is used to determine each station</a:t>
            </a:r>
            <a:r>
              <a:rPr lang="en-US" b="1">
                <a:latin typeface="Tahoma"/>
                <a:cs typeface="Times New Roman" pitchFamily="18" charset="0"/>
              </a:rPr>
              <a:t>’</a:t>
            </a:r>
            <a:r>
              <a:rPr lang="en-US" b="1">
                <a:cs typeface="Times New Roman" pitchFamily="18" charset="0"/>
              </a:rPr>
              <a:t>s distance to the epicenter 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311275"/>
          </a:xfrm>
        </p:spPr>
        <p:txBody>
          <a:bodyPr/>
          <a:lstStyle/>
          <a:p>
            <a:r>
              <a:rPr lang="en-US" sz="4000" b="1" i="1"/>
              <a:t>  Pangaea Approximately 200 Million Years Ago</a:t>
            </a:r>
          </a:p>
        </p:txBody>
      </p:sp>
      <p:pic>
        <p:nvPicPr>
          <p:cNvPr id="1075203" name="Picture 3" descr="02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350" y="1752600"/>
            <a:ext cx="7112000" cy="488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934325" cy="701675"/>
          </a:xfrm>
        </p:spPr>
        <p:txBody>
          <a:bodyPr/>
          <a:lstStyle/>
          <a:p>
            <a:r>
              <a:rPr lang="en-US" sz="4000" b="1" i="1"/>
              <a:t>A Travel-Time Graph</a:t>
            </a:r>
          </a:p>
        </p:txBody>
      </p:sp>
      <p:graphicFrame>
        <p:nvGraphicFramePr>
          <p:cNvPr id="972803" name="Object 3"/>
          <p:cNvGraphicFramePr>
            <a:graphicFrameLocks noChangeAspect="1"/>
          </p:cNvGraphicFramePr>
          <p:nvPr/>
        </p:nvGraphicFramePr>
        <p:xfrm>
          <a:off x="609600" y="720725"/>
          <a:ext cx="7924800" cy="6137275"/>
        </p:xfrm>
        <a:graphic>
          <a:graphicData uri="http://schemas.openxmlformats.org/presentationml/2006/ole">
            <p:oleObj spid="_x0000_s972803" name="Photo Editor Photo" r:id="rId3" imgW="14752381" imgH="11428571" progId="">
              <p:embed/>
            </p:oleObj>
          </a:graphicData>
        </a:graphic>
      </p:graphicFrame>
      <p:sp>
        <p:nvSpPr>
          <p:cNvPr id="972804" name="Rectangle 4"/>
          <p:cNvSpPr>
            <a:spLocks noChangeArrowheads="1"/>
          </p:cNvSpPr>
          <p:nvPr/>
        </p:nvSpPr>
        <p:spPr bwMode="auto">
          <a:xfrm>
            <a:off x="304800" y="6096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latin typeface="Verdana" pitchFamily="34" charset="0"/>
              </a:rPr>
              <a:t>Figure 6.9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135938" cy="1311275"/>
          </a:xfrm>
        </p:spPr>
        <p:txBody>
          <a:bodyPr/>
          <a:lstStyle/>
          <a:p>
            <a:r>
              <a:rPr lang="en-US" sz="4000" b="1" i="1"/>
              <a:t>Locating an Earthquake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Locating the epicenter of an earthquake</a:t>
            </a:r>
          </a:p>
          <a:p>
            <a:pPr lvl="2"/>
            <a:r>
              <a:rPr lang="en-US" sz="2800" b="1">
                <a:cs typeface="Times New Roman" pitchFamily="18" charset="0"/>
              </a:rPr>
              <a:t>A circle with a radius equal to the distance to the epicenter is drawn around each station</a:t>
            </a:r>
            <a:r>
              <a:rPr lang="en-US" sz="2800" b="1">
                <a:solidFill>
                  <a:schemeClr val="tx2"/>
                </a:solidFill>
              </a:rPr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The point where all three circles intersect is the earthquake </a:t>
            </a: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epicenter</a:t>
            </a:r>
            <a:r>
              <a:rPr lang="en-US" sz="2800" b="1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311275"/>
          </a:xfrm>
        </p:spPr>
        <p:txBody>
          <a:bodyPr/>
          <a:lstStyle/>
          <a:p>
            <a:r>
              <a:rPr lang="en-US" sz="4000" b="1" i="1"/>
              <a:t>Finding an Earthquake Epicenter</a:t>
            </a:r>
          </a:p>
        </p:txBody>
      </p:sp>
      <p:pic>
        <p:nvPicPr>
          <p:cNvPr id="974851" name="Picture 3" descr="triang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050" y="1371600"/>
            <a:ext cx="5283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52" name="Text Box 4"/>
          <p:cNvSpPr txBox="1">
            <a:spLocks noChangeArrowheads="1"/>
          </p:cNvSpPr>
          <p:nvPr/>
        </p:nvSpPr>
        <p:spPr bwMode="auto">
          <a:xfrm>
            <a:off x="6096000" y="6096000"/>
            <a:ext cx="181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Figure 6.10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40738" cy="1311275"/>
          </a:xfrm>
        </p:spPr>
        <p:txBody>
          <a:bodyPr/>
          <a:lstStyle/>
          <a:p>
            <a:r>
              <a:rPr lang="en-US" sz="4000" b="1" i="1"/>
              <a:t>Locating an Earthquake</a:t>
            </a:r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Earthquake belts</a:t>
            </a:r>
          </a:p>
          <a:p>
            <a:pPr lvl="2"/>
            <a:r>
              <a:rPr lang="en-US" sz="2800" b="1">
                <a:cs typeface="Times New Roman" pitchFamily="18" charset="0"/>
              </a:rPr>
              <a:t>About 95 percent of the energy released by earthquakes originates in a few relatively narrow zones that wind around the globe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Major earthquake zones include the Circum-Pacific belt and the Oceanic-Ridge system</a:t>
            </a:r>
            <a:r>
              <a:rPr lang="en-US" sz="2800" b="1"/>
              <a:t> </a:t>
            </a:r>
          </a:p>
        </p:txBody>
      </p:sp>
      <p:pic>
        <p:nvPicPr>
          <p:cNvPr id="975876" name="Picture 4" descr="06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943475"/>
            <a:ext cx="3689350" cy="191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40738" cy="1311275"/>
          </a:xfrm>
        </p:spPr>
        <p:txBody>
          <a:bodyPr/>
          <a:lstStyle/>
          <a:p>
            <a:r>
              <a:rPr lang="en-US" sz="4000" b="1" i="1"/>
              <a:t>Measuring the Size </a:t>
            </a:r>
            <a:br>
              <a:rPr lang="en-US" sz="4000" b="1" i="1"/>
            </a:br>
            <a:r>
              <a:rPr lang="en-US" sz="4000" b="1" i="1"/>
              <a:t>of Earthquakes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Two measurements that describe the size of an earthquake are</a:t>
            </a:r>
            <a:r>
              <a:rPr lang="en-US" b="1"/>
              <a:t> 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Intensity</a:t>
            </a:r>
            <a:r>
              <a:rPr lang="en-US" sz="2800" b="1">
                <a:latin typeface="Tahoma"/>
                <a:cs typeface="Tahoma" charset="0"/>
              </a:rPr>
              <a:t>—</a:t>
            </a:r>
            <a:r>
              <a:rPr lang="en-US" sz="2800" b="1">
                <a:cs typeface="Times New Roman" pitchFamily="18" charset="0"/>
              </a:rPr>
              <a:t>A measure of the degree of earthquake shaking at a given locale based on the amount of damage</a:t>
            </a:r>
            <a:r>
              <a:rPr lang="en-US" sz="2800" b="1"/>
              <a:t> </a:t>
            </a:r>
          </a:p>
          <a:p>
            <a:pPr lvl="2" algn="ctr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Magnitude</a:t>
            </a:r>
            <a:r>
              <a:rPr lang="en-US" sz="2800" b="1">
                <a:latin typeface="Tahoma"/>
                <a:cs typeface="Tahoma" charset="0"/>
              </a:rPr>
              <a:t>—</a:t>
            </a:r>
            <a:r>
              <a:rPr lang="en-US" sz="2800" b="1">
                <a:cs typeface="Times New Roman" pitchFamily="18" charset="0"/>
              </a:rPr>
              <a:t>Estimates the amount of energy released at the source of the earthquake</a:t>
            </a:r>
            <a:r>
              <a:rPr lang="en-US" sz="28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01000" cy="1311275"/>
          </a:xfrm>
        </p:spPr>
        <p:txBody>
          <a:bodyPr/>
          <a:lstStyle/>
          <a:p>
            <a:r>
              <a:rPr lang="en-US" sz="4000" b="1" i="1"/>
              <a:t>Measuring the Size </a:t>
            </a:r>
            <a:br>
              <a:rPr lang="en-US" sz="4000" b="1" i="1"/>
            </a:br>
            <a:r>
              <a:rPr lang="en-US" sz="4000" b="1" i="1"/>
              <a:t>of Earthquakes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Intensity scales</a:t>
            </a:r>
            <a:r>
              <a:rPr lang="en-US" b="1"/>
              <a:t> 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Modified Mercalli Intensity Scale</a:t>
            </a:r>
            <a:r>
              <a:rPr lang="en-US" sz="2800" b="1">
                <a:cs typeface="Times New Roman" pitchFamily="18" charset="0"/>
              </a:rPr>
              <a:t> was developed using California buildings as its standard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The drawback of intensity scales is that destruction may not be a true measure of the earthquake</a:t>
            </a:r>
            <a:r>
              <a:rPr lang="en-US" sz="2800" b="1">
                <a:latin typeface="Tahoma"/>
                <a:cs typeface="Times New Roman" pitchFamily="18" charset="0"/>
              </a:rPr>
              <a:t>’</a:t>
            </a:r>
            <a:r>
              <a:rPr lang="en-US" sz="2800" b="1">
                <a:cs typeface="Times New Roman" pitchFamily="18" charset="0"/>
              </a:rPr>
              <a:t>s actual severity</a:t>
            </a:r>
            <a:r>
              <a:rPr lang="en-US" sz="28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01000" cy="1311275"/>
          </a:xfrm>
        </p:spPr>
        <p:txBody>
          <a:bodyPr/>
          <a:lstStyle/>
          <a:p>
            <a:r>
              <a:rPr lang="en-US" sz="4000" b="1" i="1"/>
              <a:t>Measuring the Size </a:t>
            </a:r>
            <a:br>
              <a:rPr lang="en-US" sz="4000" b="1" i="1"/>
            </a:br>
            <a:r>
              <a:rPr lang="en-US" sz="4000" b="1" i="1"/>
              <a:t>of Earthquakes</a:t>
            </a:r>
          </a:p>
        </p:txBody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Magnitude scales</a:t>
            </a:r>
            <a:r>
              <a:rPr lang="en-US" b="1"/>
              <a:t> 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Richter magnitude</a:t>
            </a:r>
            <a:r>
              <a:rPr lang="en-US" sz="2800" b="1">
                <a:latin typeface="Tahoma"/>
                <a:cs typeface="Tahoma" charset="0"/>
              </a:rPr>
              <a:t>—</a:t>
            </a:r>
            <a:r>
              <a:rPr lang="en-US" sz="2800" b="1">
                <a:cs typeface="Tahoma" charset="0"/>
              </a:rPr>
              <a:t>C</a:t>
            </a:r>
            <a:r>
              <a:rPr lang="en-US" sz="2800" b="1">
                <a:cs typeface="Times New Roman" pitchFamily="18" charset="0"/>
              </a:rPr>
              <a:t>oncept introduced by Charles Richter in 1935</a:t>
            </a:r>
            <a:r>
              <a:rPr lang="en-US" sz="2800" b="1"/>
              <a:t> 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</a:rPr>
              <a:t>Richter scale</a:t>
            </a:r>
          </a:p>
          <a:p>
            <a:pPr lvl="3"/>
            <a:r>
              <a:rPr lang="en-US" sz="2400" b="1">
                <a:cs typeface="Times New Roman" pitchFamily="18" charset="0"/>
              </a:rPr>
              <a:t>Based on the amplitude of the largest seismic wave recorded</a:t>
            </a:r>
            <a:r>
              <a:rPr lang="en-US" sz="2400" b="1"/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Accounts for the decrease in wave amplitude with increased distance</a:t>
            </a:r>
            <a:r>
              <a:rPr lang="en-US" sz="24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1311275"/>
          </a:xfrm>
        </p:spPr>
        <p:txBody>
          <a:bodyPr/>
          <a:lstStyle/>
          <a:p>
            <a:r>
              <a:rPr lang="en-US" sz="4000" b="1" i="1"/>
              <a:t>Measuring the Size </a:t>
            </a:r>
            <a:br>
              <a:rPr lang="en-US" sz="4000" b="1" i="1"/>
            </a:br>
            <a:r>
              <a:rPr lang="en-US" sz="4000" b="1" i="1"/>
              <a:t>of Earthquakes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5181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Magnitude scales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Richter scale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Magnitudes less than 2.0 are not felt by humans</a:t>
            </a:r>
            <a:r>
              <a:rPr lang="en-US" sz="2400" b="1"/>
              <a:t> 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Each unit of Richter magnitude increase corresponds to a tenfold increase in wave amplitude and a 32-fold energy increase</a:t>
            </a:r>
            <a:r>
              <a:rPr lang="en-US" sz="2400" b="1"/>
              <a:t> </a:t>
            </a:r>
          </a:p>
          <a:p>
            <a:pPr lvl="3">
              <a:lnSpc>
                <a:spcPct val="90000"/>
              </a:lnSpc>
            </a:pPr>
            <a:endParaRPr lang="en-US" sz="2400" b="1"/>
          </a:p>
          <a:p>
            <a:pPr lvl="2">
              <a:lnSpc>
                <a:spcPct val="90000"/>
              </a:lnSpc>
            </a:pPr>
            <a:endParaRPr lang="en-US" sz="2800" b="1">
              <a:solidFill>
                <a:schemeClr val="tx2"/>
              </a:solidFill>
            </a:endParaRPr>
          </a:p>
        </p:txBody>
      </p:sp>
      <p:pic>
        <p:nvPicPr>
          <p:cNvPr id="979972" name="Picture 4" descr="06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088" y="1524000"/>
            <a:ext cx="3998912" cy="442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364538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4967288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Amount of structural damage attributable to earthquake vibrations depends on</a:t>
            </a:r>
            <a:r>
              <a:rPr lang="en-US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Intensity and duration of the vibrations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Nature of the material upon which the structure rests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Design of the structure</a:t>
            </a:r>
            <a:r>
              <a:rPr lang="en-US" sz="28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364538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4967288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Amount of destruction depends on</a:t>
            </a:r>
            <a:r>
              <a:rPr lang="en-US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Intensity and duration (magnitude) of the vibrations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Proximity to Population</a:t>
            </a:r>
          </a:p>
          <a:p>
            <a:pPr lvl="2"/>
            <a:r>
              <a:rPr lang="en-US" sz="2800" b="1">
                <a:cs typeface="Times New Roman" pitchFamily="18" charset="0"/>
              </a:rPr>
              <a:t>Nature of the material upon which the structure rests</a:t>
            </a:r>
            <a:r>
              <a:rPr lang="en-US" sz="2800" b="1"/>
              <a:t> </a:t>
            </a:r>
          </a:p>
          <a:p>
            <a:pPr lvl="2"/>
            <a:r>
              <a:rPr lang="en-US" sz="2800" b="1">
                <a:cs typeface="Times New Roman" pitchFamily="18" charset="0"/>
              </a:rPr>
              <a:t>Design of structure</a:t>
            </a:r>
            <a:r>
              <a:rPr lang="en-US" sz="2800" b="1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701675"/>
          </a:xfrm>
        </p:spPr>
        <p:txBody>
          <a:bodyPr/>
          <a:lstStyle/>
          <a:p>
            <a:r>
              <a:rPr lang="en-US" sz="4000" b="1" i="1"/>
              <a:t> </a:t>
            </a:r>
          </a:p>
        </p:txBody>
      </p:sp>
      <p:sp>
        <p:nvSpPr>
          <p:cNvPr id="1076227" name="Text Box 3"/>
          <p:cNvSpPr txBox="1">
            <a:spLocks noChangeArrowheads="1"/>
          </p:cNvSpPr>
          <p:nvPr/>
        </p:nvSpPr>
        <p:spPr bwMode="auto">
          <a:xfrm>
            <a:off x="5867400" y="2209800"/>
            <a:ext cx="3429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Fit of Continents </a:t>
            </a:r>
            <a:endParaRPr lang="en-US" sz="3600" b="1" i="1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76228" name="Picture 4" descr="05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5618163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364538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Destruction from seismic vibrations</a:t>
            </a:r>
            <a:r>
              <a:rPr lang="en-US" b="1"/>
              <a:t> </a:t>
            </a:r>
          </a:p>
          <a:p>
            <a:pPr lvl="2"/>
            <a:r>
              <a:rPr lang="en-US" sz="2800" b="1"/>
              <a:t>Ground shaking</a:t>
            </a:r>
          </a:p>
          <a:p>
            <a:pPr lvl="3"/>
            <a:r>
              <a:rPr lang="en-US" sz="2400" b="1">
                <a:cs typeface="Times New Roman" pitchFamily="18" charset="0"/>
              </a:rPr>
              <a:t>Regions within 20 to 50 kilometers of the epicenter will experience about the same intensity of ground shaking</a:t>
            </a:r>
          </a:p>
          <a:p>
            <a:pPr lvl="3"/>
            <a:r>
              <a:rPr lang="en-US" sz="2400" b="1">
                <a:cs typeface="Times New Roman" pitchFamily="18" charset="0"/>
              </a:rPr>
              <a:t>However, destruction varies considerably mainly due to the nature of the ground on which the structures are built</a:t>
            </a:r>
            <a:r>
              <a:rPr lang="en-US" sz="2400" b="1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440738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002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Liquefaction of the ground</a:t>
            </a:r>
            <a:r>
              <a:rPr lang="en-US" b="1">
                <a:cs typeface="Times New Roman" pitchFamily="18" charset="0"/>
              </a:rPr>
              <a:t> - Unconsolidated materials saturated with water turn into a mobile fluid</a:t>
            </a:r>
          </a:p>
          <a:p>
            <a:pPr marL="290513" lvl="2" indent="0">
              <a:lnSpc>
                <a:spcPct val="90000"/>
              </a:lnSpc>
            </a:pPr>
            <a:endParaRPr lang="en-US" sz="3200" b="1">
              <a:cs typeface="Times New Roman" pitchFamily="18" charset="0"/>
            </a:endParaRPr>
          </a:p>
        </p:txBody>
      </p:sp>
      <p:pic>
        <p:nvPicPr>
          <p:cNvPr id="985092" name="Picture 4" descr="_1022175346_001_Page_3"/>
          <p:cNvPicPr>
            <a:picLocks noChangeAspect="1" noChangeArrowheads="1"/>
          </p:cNvPicPr>
          <p:nvPr/>
        </p:nvPicPr>
        <p:blipFill>
          <a:blip r:embed="rId2" cstate="print"/>
          <a:srcRect l="8150" t="13622" r="24117" b="11655"/>
          <a:stretch>
            <a:fillRect/>
          </a:stretch>
        </p:blipFill>
        <p:spPr bwMode="auto">
          <a:xfrm>
            <a:off x="5143500" y="2971800"/>
            <a:ext cx="4000500" cy="3416300"/>
          </a:xfrm>
          <a:prstGeom prst="rect">
            <a:avLst/>
          </a:prstGeom>
          <a:noFill/>
        </p:spPr>
      </p:pic>
      <p:pic>
        <p:nvPicPr>
          <p:cNvPr id="985095" name="Picture 7" descr="_1022182142_001_Page_1"/>
          <p:cNvPicPr>
            <a:picLocks noChangeAspect="1" noChangeArrowheads="1"/>
          </p:cNvPicPr>
          <p:nvPr/>
        </p:nvPicPr>
        <p:blipFill>
          <a:blip r:embed="rId3" cstate="print"/>
          <a:srcRect l="7228" t="12024" r="8109" b="11996"/>
          <a:stretch>
            <a:fillRect/>
          </a:stretch>
        </p:blipFill>
        <p:spPr bwMode="auto">
          <a:xfrm>
            <a:off x="0" y="3048000"/>
            <a:ext cx="4876800" cy="3389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440738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solidFill>
                  <a:schemeClr val="tx2"/>
                </a:solidFill>
                <a:cs typeface="Times New Roman" pitchFamily="18" charset="0"/>
              </a:rPr>
              <a:t>Tsunamis</a:t>
            </a:r>
            <a:r>
              <a:rPr lang="en-US" b="1" i="1">
                <a:cs typeface="Times New Roman" pitchFamily="18" charset="0"/>
              </a:rPr>
              <a:t>,</a:t>
            </a:r>
            <a:r>
              <a:rPr lang="en-US" b="1">
                <a:cs typeface="Times New Roman" pitchFamily="18" charset="0"/>
              </a:rPr>
              <a:t> or seismic sea waves</a:t>
            </a:r>
          </a:p>
          <a:p>
            <a:pPr lvl="2"/>
            <a:r>
              <a:rPr lang="en-US" sz="2800" b="1">
                <a:cs typeface="Times New Roman" pitchFamily="18" charset="0"/>
              </a:rPr>
              <a:t>Destructive waves that are often inappropriately called </a:t>
            </a:r>
            <a:r>
              <a:rPr lang="en-US" sz="2800" b="1">
                <a:latin typeface="Tahoma"/>
                <a:cs typeface="Times New Roman" pitchFamily="18" charset="0"/>
              </a:rPr>
              <a:t>“</a:t>
            </a:r>
            <a:r>
              <a:rPr lang="en-US" sz="2800" b="1">
                <a:cs typeface="Times New Roman" pitchFamily="18" charset="0"/>
              </a:rPr>
              <a:t>tidal waves</a:t>
            </a:r>
            <a:r>
              <a:rPr lang="en-US" sz="2800" b="1">
                <a:latin typeface="Tahoma"/>
                <a:cs typeface="Times New Roman" pitchFamily="18" charset="0"/>
              </a:rPr>
              <a:t>”</a:t>
            </a:r>
            <a:endParaRPr lang="en-US" sz="2800" b="1">
              <a:cs typeface="Times New Roman" pitchFamily="18" charset="0"/>
            </a:endParaRPr>
          </a:p>
          <a:p>
            <a:pPr lvl="2"/>
            <a:endParaRPr lang="en-US" sz="2800" b="1">
              <a:cs typeface="Times New Roman" pitchFamily="18" charset="0"/>
            </a:endParaRPr>
          </a:p>
        </p:txBody>
      </p:sp>
      <p:pic>
        <p:nvPicPr>
          <p:cNvPr id="1060868" name="Picture 4" descr="tsunam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8231188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1" name="Content Placeholder 3" descr="Japan_tectonic_map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9475" y="1600200"/>
            <a:ext cx="48450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Japan Earth Quake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572000" cy="5486400"/>
          </a:xfrm>
        </p:spPr>
        <p:txBody>
          <a:bodyPr/>
          <a:lstStyle/>
          <a:p>
            <a:pPr eaLnBrk="1" hangingPunct="1"/>
            <a:r>
              <a:rPr lang="en-US" sz="2000" smtClean="0"/>
              <a:t>9.0 magnitude quake (the 4</a:t>
            </a:r>
            <a:r>
              <a:rPr lang="en-US" sz="2000" baseline="30000" smtClean="0"/>
              <a:t>th</a:t>
            </a:r>
            <a:r>
              <a:rPr lang="en-US" sz="2000" smtClean="0"/>
              <a:t> largest since 1990 </a:t>
            </a:r>
          </a:p>
          <a:p>
            <a:pPr eaLnBrk="1" hangingPunct="1"/>
            <a:r>
              <a:rPr lang="en-US" sz="2000" smtClean="0"/>
              <a:t>Caused when the Pacific tectonic plate subducted under the North American plate</a:t>
            </a:r>
          </a:p>
          <a:p>
            <a:pPr eaLnBrk="1" hangingPunct="1"/>
            <a:r>
              <a:rPr lang="en-US" sz="2000" smtClean="0"/>
              <a:t>Eastern Japan shifted about 13 feet </a:t>
            </a:r>
          </a:p>
          <a:p>
            <a:pPr eaLnBrk="1" hangingPunct="1"/>
            <a:r>
              <a:rPr lang="en-US" sz="2000" smtClean="0"/>
              <a:t>shifted the earth's axis by 6.5 inches, shortened day by about 1.6 microseconds </a:t>
            </a:r>
            <a:r>
              <a:rPr lang="en-US" sz="2000" u="sng" smtClean="0"/>
              <a:t> </a:t>
            </a:r>
          </a:p>
          <a:p>
            <a:pPr eaLnBrk="1" hangingPunct="1"/>
            <a:r>
              <a:rPr lang="en-US" sz="2000" smtClean="0"/>
              <a:t>Sank Japan downward by about two feet. </a:t>
            </a:r>
          </a:p>
          <a:p>
            <a:pPr eaLnBrk="1" hangingPunct="1"/>
            <a:endParaRPr lang="en-US" smtClean="0"/>
          </a:p>
        </p:txBody>
      </p:sp>
      <p:pic>
        <p:nvPicPr>
          <p:cNvPr id="52228" name="Picture 4" descr="Japan%20Earthquak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71600"/>
            <a:ext cx="4419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4" descr="geo-eye-1-after-580x3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3657600"/>
            <a:ext cx="5208588" cy="2819400"/>
          </a:xfrm>
        </p:spPr>
      </p:pic>
      <p:pic>
        <p:nvPicPr>
          <p:cNvPr id="56323" name="Content Placeholder 5" descr="geo-eye-1-before-580x338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457200"/>
            <a:ext cx="509905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7" name="Content Placeholder 4" descr="geo-eye-2-after-580x3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3581400"/>
            <a:ext cx="5334000" cy="2906713"/>
          </a:xfrm>
        </p:spPr>
      </p:pic>
      <p:pic>
        <p:nvPicPr>
          <p:cNvPr id="57348" name="Content Placeholder 5" descr="geo-eye-2-before-580x344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981200" y="381000"/>
            <a:ext cx="5257800" cy="311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1" name="Content Placeholder 3" descr="geo-eye-3-after-580x29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3657600"/>
            <a:ext cx="5486400" cy="2800350"/>
          </a:xfrm>
        </p:spPr>
      </p:pic>
      <p:pic>
        <p:nvPicPr>
          <p:cNvPr id="58372" name="Picture 4" descr="geo-eye-3-before-580x3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04800"/>
            <a:ext cx="54244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5" name="Content Placeholder 3" descr="geo-eye-5-after-580x27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3511550"/>
            <a:ext cx="6705600" cy="3132138"/>
          </a:xfrm>
        </p:spPr>
      </p:pic>
      <p:pic>
        <p:nvPicPr>
          <p:cNvPr id="59396" name="Picture 4" descr="geo-eye-5-before-580x2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52400"/>
            <a:ext cx="647700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792162"/>
          </a:xfrm>
        </p:spPr>
        <p:txBody>
          <a:bodyPr/>
          <a:lstStyle/>
          <a:p>
            <a:pPr marL="762000" indent="-762000"/>
            <a:r>
              <a:rPr lang="en-US" sz="3200" b="1">
                <a:solidFill>
                  <a:schemeClr val="tx1"/>
                </a:solidFill>
              </a:rPr>
              <a:t>Earthquake Hazards</a:t>
            </a:r>
          </a:p>
        </p:txBody>
      </p:sp>
      <p:sp>
        <p:nvSpPr>
          <p:cNvPr id="1188867" name="Text Box 3"/>
          <p:cNvSpPr txBox="1">
            <a:spLocks noChangeArrowheads="1"/>
          </p:cNvSpPr>
          <p:nvPr/>
        </p:nvSpPr>
        <p:spPr bwMode="auto">
          <a:xfrm>
            <a:off x="6096000" y="65373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</a:rPr>
              <a:t>The Good Earth/Chapter 5: Earthquakes</a:t>
            </a:r>
          </a:p>
        </p:txBody>
      </p:sp>
      <p:pic>
        <p:nvPicPr>
          <p:cNvPr id="1188868" name="Picture 4" descr="tsunami_c_la_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10600" cy="5519738"/>
          </a:xfrm>
          <a:prstGeom prst="rect">
            <a:avLst/>
          </a:prstGeom>
          <a:noFill/>
        </p:spPr>
      </p:pic>
      <p:sp>
        <p:nvSpPr>
          <p:cNvPr id="1188869" name="Rectangle 5"/>
          <p:cNvSpPr>
            <a:spLocks noChangeArrowheads="1"/>
          </p:cNvSpPr>
          <p:nvPr/>
        </p:nvSpPr>
        <p:spPr bwMode="auto">
          <a:xfrm>
            <a:off x="1219200" y="1600200"/>
            <a:ext cx="3048000" cy="339883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3363" indent="-233363">
              <a:lnSpc>
                <a:spcPct val="90000"/>
              </a:lnSpc>
              <a:spcBef>
                <a:spcPct val="20000"/>
              </a:spcBef>
            </a:pPr>
            <a:r>
              <a:rPr lang="en-US" sz="2000" b="1"/>
              <a:t>Tsunami</a:t>
            </a:r>
          </a:p>
          <a:p>
            <a:pPr marL="233363" indent="-23336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Fault displacement of ocean floor displaces large volumes of water</a:t>
            </a:r>
          </a:p>
          <a:p>
            <a:pPr marL="569913" lvl="1" indent="-222250">
              <a:lnSpc>
                <a:spcPct val="90000"/>
              </a:lnSpc>
              <a:spcBef>
                <a:spcPct val="20000"/>
              </a:spcBef>
              <a:buFont typeface="Arial" charset="0"/>
              <a:buChar char="−"/>
            </a:pPr>
            <a:r>
              <a:rPr lang="en-US">
                <a:solidFill>
                  <a:srgbClr val="660033"/>
                </a:solidFill>
              </a:rPr>
              <a:t>Often associated with subduction zones</a:t>
            </a:r>
          </a:p>
          <a:p>
            <a:pPr marL="569913" lvl="1" indent="-222250">
              <a:lnSpc>
                <a:spcPct val="90000"/>
              </a:lnSpc>
              <a:spcBef>
                <a:spcPct val="20000"/>
              </a:spcBef>
              <a:buFont typeface="Arial" charset="0"/>
              <a:buChar char="−"/>
            </a:pPr>
            <a:r>
              <a:rPr lang="en-US">
                <a:solidFill>
                  <a:srgbClr val="660033"/>
                </a:solidFill>
              </a:rPr>
              <a:t>Fast moving, up to 960 km/hr</a:t>
            </a:r>
          </a:p>
          <a:p>
            <a:pPr marL="569913" lvl="1" indent="-222250">
              <a:lnSpc>
                <a:spcPct val="90000"/>
              </a:lnSpc>
              <a:spcBef>
                <a:spcPct val="20000"/>
              </a:spcBef>
              <a:buFont typeface="Arial" charset="0"/>
              <a:buChar char="−"/>
            </a:pPr>
            <a:r>
              <a:rPr lang="en-US">
                <a:solidFill>
                  <a:srgbClr val="660033"/>
                </a:solidFill>
              </a:rPr>
              <a:t>Low waves in open ocean but can pile up 10s meters of water along coastline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701675"/>
          </a:xfrm>
        </p:spPr>
        <p:txBody>
          <a:bodyPr/>
          <a:lstStyle/>
          <a:p>
            <a:r>
              <a:rPr lang="en-US" sz="4000" b="1" i="1"/>
              <a:t> </a:t>
            </a:r>
          </a:p>
        </p:txBody>
      </p:sp>
      <p:sp>
        <p:nvSpPr>
          <p:cNvPr id="107725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Similar Fossils on Different Continents </a:t>
            </a:r>
            <a:endParaRPr lang="en-US" sz="3600" b="1" i="1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77252" name="Picture 4" descr="05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62125"/>
            <a:ext cx="8458200" cy="509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364538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Destruction from seismic vibrations</a:t>
            </a:r>
            <a:r>
              <a:rPr lang="en-US" b="1"/>
              <a:t> </a:t>
            </a:r>
          </a:p>
          <a:p>
            <a:pPr lvl="2"/>
            <a:r>
              <a:rPr lang="en-US" sz="2800" b="1"/>
              <a:t>Ground shaking</a:t>
            </a:r>
          </a:p>
          <a:p>
            <a:pPr lvl="3"/>
            <a:r>
              <a:rPr lang="en-US" sz="2400" b="1">
                <a:cs typeface="Times New Roman" pitchFamily="18" charset="0"/>
              </a:rPr>
              <a:t>Regions within 20 to 50 kilometers of the epicenter will experience about the same intensity of ground shaking</a:t>
            </a:r>
          </a:p>
          <a:p>
            <a:pPr lvl="3"/>
            <a:r>
              <a:rPr lang="en-US" sz="2400" b="1">
                <a:cs typeface="Times New Roman" pitchFamily="18" charset="0"/>
              </a:rPr>
              <a:t>However, destruction varies considerably mainly due to the nature of the ground on which the structures are built</a:t>
            </a:r>
            <a:r>
              <a:rPr lang="en-US" sz="2400" b="1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Landslides and ground subsidence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  <a:p>
            <a:r>
              <a:rPr lang="en-US" b="1">
                <a:solidFill>
                  <a:schemeClr val="tx2"/>
                </a:solidFill>
              </a:rPr>
              <a:t>Fire</a:t>
            </a:r>
          </a:p>
          <a:p>
            <a:pPr lvl="3">
              <a:buFontTx/>
              <a:buNone/>
            </a:pPr>
            <a:endParaRPr lang="en-US" sz="2400" b="1"/>
          </a:p>
          <a:p>
            <a:pPr lvl="2"/>
            <a:endParaRPr lang="en-US" sz="2800" b="1"/>
          </a:p>
          <a:p>
            <a:pPr lvl="3"/>
            <a:endParaRPr lang="en-US" sz="2400" b="1"/>
          </a:p>
        </p:txBody>
      </p:sp>
      <p:pic>
        <p:nvPicPr>
          <p:cNvPr id="988164" name="Picture 4" descr="06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09800"/>
            <a:ext cx="6064250" cy="4379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701675"/>
          </a:xfrm>
        </p:spPr>
        <p:txBody>
          <a:bodyPr/>
          <a:lstStyle/>
          <a:p>
            <a:r>
              <a:rPr lang="en-US" sz="4000" b="1" i="1"/>
              <a:t>Earthquake Destruction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276600"/>
            <a:ext cx="2438400" cy="2849563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Population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  <a:p>
            <a:pPr>
              <a:buFontTx/>
              <a:buNone/>
            </a:pPr>
            <a:endParaRPr lang="en-US" b="1">
              <a:solidFill>
                <a:schemeClr val="tx2"/>
              </a:solidFill>
            </a:endParaRPr>
          </a:p>
          <a:p>
            <a:pPr lvl="3">
              <a:buFontTx/>
              <a:buNone/>
            </a:pPr>
            <a:endParaRPr lang="en-US" sz="2400" b="1"/>
          </a:p>
          <a:p>
            <a:pPr lvl="2"/>
            <a:endParaRPr lang="en-US" sz="2800" b="1"/>
          </a:p>
          <a:p>
            <a:pPr lvl="3"/>
            <a:endParaRPr lang="en-US" sz="2400" b="1"/>
          </a:p>
        </p:txBody>
      </p:sp>
      <p:pic>
        <p:nvPicPr>
          <p:cNvPr id="1061893" name="Picture 5" descr="06_T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347788"/>
            <a:ext cx="6019800" cy="5510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59738" cy="8540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are defined by composition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Three principal compositional layers</a:t>
            </a:r>
            <a:r>
              <a:rPr lang="en-US" sz="2800" b="1"/>
              <a:t> </a:t>
            </a:r>
          </a:p>
          <a:p>
            <a:pPr lvl="3">
              <a:lnSpc>
                <a:spcPct val="90000"/>
              </a:lnSpc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Crust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>
                <a:cs typeface="Tahoma" charset="0"/>
              </a:rPr>
              <a:t>T</a:t>
            </a:r>
            <a:r>
              <a:rPr lang="en-US" sz="2400" b="1">
                <a:cs typeface="Times New Roman" pitchFamily="18" charset="0"/>
              </a:rPr>
              <a:t>he comparatively thin outer skin that ranges from 3 km (2 miles) at the oceanic ridges to 70 km (40 miles in some mountain belts)</a:t>
            </a:r>
            <a:r>
              <a:rPr lang="en-US" sz="2400" b="1"/>
              <a:t> </a:t>
            </a:r>
          </a:p>
          <a:p>
            <a:pPr lvl="3">
              <a:lnSpc>
                <a:spcPct val="90000"/>
              </a:lnSpc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Mantle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>
                <a:cs typeface="Tahoma" charset="0"/>
              </a:rPr>
              <a:t>A</a:t>
            </a:r>
            <a:r>
              <a:rPr lang="en-US" sz="2400" b="1">
                <a:cs typeface="Times New Roman" pitchFamily="18" charset="0"/>
              </a:rPr>
              <a:t> solid rocky (silica-rich) shell that extends to a depth of about 2900 km (1800 miles)</a:t>
            </a:r>
            <a:r>
              <a:rPr lang="en-US" sz="2400" b="1"/>
              <a:t> </a:t>
            </a:r>
          </a:p>
          <a:p>
            <a:pPr lvl="3">
              <a:lnSpc>
                <a:spcPct val="90000"/>
              </a:lnSpc>
            </a:pPr>
            <a:r>
              <a:rPr lang="en-US" sz="2400" b="1" i="1">
                <a:solidFill>
                  <a:schemeClr val="tx2"/>
                </a:solidFill>
                <a:cs typeface="Times New Roman" pitchFamily="18" charset="0"/>
              </a:rPr>
              <a:t>Core</a:t>
            </a:r>
            <a:r>
              <a:rPr lang="en-US" sz="2400" b="1">
                <a:latin typeface="Tahoma"/>
                <a:cs typeface="Tahoma" charset="0"/>
              </a:rPr>
              <a:t>—</a:t>
            </a:r>
            <a:r>
              <a:rPr lang="en-US" sz="2400" b="1">
                <a:cs typeface="Tahoma" charset="0"/>
              </a:rPr>
              <a:t>A</a:t>
            </a:r>
            <a:r>
              <a:rPr lang="en-US" sz="2400" b="1">
                <a:cs typeface="Times New Roman" pitchFamily="18" charset="0"/>
              </a:rPr>
              <a:t>n iron-rich sphere having a radius of 3486 km (2161 miles)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4636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pic>
        <p:nvPicPr>
          <p:cNvPr id="990212" name="Picture 4" descr="06_1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975350" cy="529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924800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defined by physical properties</a:t>
            </a:r>
            <a:r>
              <a:rPr lang="en-US" b="1">
                <a:cs typeface="Times New Roman" pitchFamily="18" charset="0"/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With increasing depth, Earth</a:t>
            </a:r>
            <a:r>
              <a:rPr lang="en-US" sz="2800" b="1">
                <a:latin typeface="Tahoma"/>
                <a:cs typeface="Times New Roman" pitchFamily="18" charset="0"/>
              </a:rPr>
              <a:t>’</a:t>
            </a:r>
            <a:r>
              <a:rPr lang="en-US" sz="2800" b="1">
                <a:cs typeface="Times New Roman" pitchFamily="18" charset="0"/>
              </a:rPr>
              <a:t>s interior is characterized by gradual increases</a:t>
            </a:r>
            <a:r>
              <a:rPr lang="en-US" b="1">
                <a:cs typeface="Times New Roman" pitchFamily="18" charset="0"/>
              </a:rPr>
              <a:t> </a:t>
            </a:r>
            <a:r>
              <a:rPr lang="en-US" sz="2800" b="1">
                <a:cs typeface="Times New Roman" pitchFamily="18" charset="0"/>
              </a:rPr>
              <a:t>in temperature, pressure, and density</a:t>
            </a:r>
          </a:p>
          <a:p>
            <a:pPr lvl="2">
              <a:lnSpc>
                <a:spcPct val="90000"/>
              </a:lnSpc>
            </a:pPr>
            <a:r>
              <a:rPr lang="en-US" sz="2800" b="1">
                <a:cs typeface="Times New Roman" pitchFamily="18" charset="0"/>
              </a:rPr>
              <a:t>Main layers of Earth</a:t>
            </a:r>
            <a:r>
              <a:rPr lang="en-US" sz="2800" b="1">
                <a:latin typeface="Tahoma"/>
                <a:cs typeface="Times New Roman" pitchFamily="18" charset="0"/>
              </a:rPr>
              <a:t>’</a:t>
            </a:r>
            <a:r>
              <a:rPr lang="en-US" sz="2800" b="1">
                <a:cs typeface="Times New Roman" pitchFamily="18" charset="0"/>
              </a:rPr>
              <a:t>s interior are based on physical properties and hence mechanical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543800" cy="990600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defined by physical properties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Lithosphere</a:t>
            </a:r>
            <a:r>
              <a:rPr lang="en-US" sz="2800" b="1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800" b="1">
                <a:cs typeface="Times New Roman" pitchFamily="18" charset="0"/>
              </a:rPr>
              <a:t>(sphere of rock) 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Consists of the crust and uppermost mantle 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Relatively cool, rigid shell 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Averages about 100 km in thickness, but may be 250 km or more thick beneath the older portions of the continents</a:t>
            </a:r>
            <a:r>
              <a:rPr lang="en-US" b="1">
                <a:cs typeface="Times New Roman" pitchFamily="18" charset="0"/>
              </a:rPr>
              <a:t> </a:t>
            </a:r>
          </a:p>
        </p:txBody>
      </p:sp>
      <p:pic>
        <p:nvPicPr>
          <p:cNvPr id="992260" name="Picture 4" descr="06_18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102100"/>
            <a:ext cx="6858000" cy="275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848600" cy="762000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defined by physical properties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Asthenosphere</a:t>
            </a:r>
            <a:r>
              <a:rPr lang="en-US" sz="2800" b="1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en-US" sz="2800" b="1">
                <a:cs typeface="Times New Roman" pitchFamily="18" charset="0"/>
              </a:rPr>
              <a:t>(weak sphere) 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Beneath the lithosphere, in the upper mantle to a depth of about 600 km </a:t>
            </a:r>
          </a:p>
          <a:p>
            <a:pPr lvl="3">
              <a:lnSpc>
                <a:spcPct val="90000"/>
              </a:lnSpc>
            </a:pPr>
            <a:r>
              <a:rPr lang="en-US" sz="2400" b="1">
                <a:cs typeface="Times New Roman" pitchFamily="18" charset="0"/>
              </a:rPr>
              <a:t>Small amount of melting in the upper portion mechanically detaches the lithosphere from the layer below allowing the lithosphere to move independently of the asthenosphere </a:t>
            </a:r>
          </a:p>
        </p:txBody>
      </p:sp>
      <p:pic>
        <p:nvPicPr>
          <p:cNvPr id="993284" name="Picture 4" descr="06_18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102100"/>
            <a:ext cx="6858000" cy="275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620000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defined by physical properties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Mesosphere</a:t>
            </a:r>
            <a:r>
              <a:rPr lang="en-US" sz="2800" b="1">
                <a:solidFill>
                  <a:schemeClr val="tx2"/>
                </a:solidFill>
                <a:cs typeface="Times New Roman" pitchFamily="18" charset="0"/>
              </a:rPr>
              <a:t> or lower mantle</a:t>
            </a:r>
            <a:r>
              <a:rPr lang="en-US" sz="2800" b="1">
                <a:cs typeface="Times New Roman" pitchFamily="18" charset="0"/>
              </a:rPr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Rigid layer between the depths of 660 km and 2900 km</a:t>
            </a:r>
          </a:p>
          <a:p>
            <a:pPr lvl="3"/>
            <a:r>
              <a:rPr lang="en-US" sz="2400" b="1">
                <a:cs typeface="Times New Roman" pitchFamily="18" charset="0"/>
              </a:rPr>
              <a:t>Rocks are very hot and capable of very gradual flow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88338" cy="7016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defined by physical properties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Outer core</a:t>
            </a:r>
            <a:r>
              <a:rPr lang="en-US" sz="2800" b="1">
                <a:cs typeface="Times New Roman" pitchFamily="18" charset="0"/>
              </a:rPr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Composed mostly of an iron-nickel alloy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Liquid layer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2270 km (1410 miles) thick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Convective flow within generates Earth</a:t>
            </a:r>
            <a:r>
              <a:rPr lang="en-US" sz="2400" b="1">
                <a:latin typeface="Tahoma"/>
                <a:cs typeface="Times New Roman" pitchFamily="18" charset="0"/>
              </a:rPr>
              <a:t>’</a:t>
            </a:r>
            <a:r>
              <a:rPr lang="en-US" sz="2400" b="1">
                <a:cs typeface="Times New Roman" pitchFamily="18" charset="0"/>
              </a:rPr>
              <a:t>s magnetic field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057400" cy="1920875"/>
          </a:xfrm>
        </p:spPr>
        <p:txBody>
          <a:bodyPr/>
          <a:lstStyle/>
          <a:p>
            <a:endParaRPr lang="en-GB" sz="4000" b="1" i="1"/>
          </a:p>
        </p:txBody>
      </p:sp>
      <p:pic>
        <p:nvPicPr>
          <p:cNvPr id="1078275" name="Picture 3" descr="02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50609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5141913" y="2465388"/>
            <a:ext cx="39814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Paleoclimatic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Evidence</a:t>
            </a:r>
          </a:p>
        </p:txBody>
      </p:sp>
      <p:sp>
        <p:nvSpPr>
          <p:cNvPr id="1078277" name="Text Box 5"/>
          <p:cNvSpPr txBox="1">
            <a:spLocks noChangeArrowheads="1"/>
          </p:cNvSpPr>
          <p:nvPr/>
        </p:nvSpPr>
        <p:spPr bwMode="auto">
          <a:xfrm>
            <a:off x="6248400" y="3886200"/>
            <a:ext cx="1330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Glaciers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88338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Layers defined by physical properties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  <a:cs typeface="Times New Roman" pitchFamily="18" charset="0"/>
              </a:rPr>
              <a:t>Inner core</a:t>
            </a:r>
            <a:r>
              <a:rPr lang="en-US" sz="2800" b="1" i="1">
                <a:cs typeface="Times New Roman" pitchFamily="18" charset="0"/>
              </a:rPr>
              <a:t>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Sphere with a radius of 3486 km (2161 miles)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Stronger than the outer core </a:t>
            </a:r>
          </a:p>
          <a:p>
            <a:pPr lvl="3"/>
            <a:r>
              <a:rPr lang="en-US" sz="2400" b="1">
                <a:cs typeface="Times New Roman" pitchFamily="18" charset="0"/>
              </a:rPr>
              <a:t>Behaves like a solid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378" name="Picture 2" descr="FG17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6121400" cy="6496050"/>
          </a:xfrm>
          <a:prstGeom prst="rect">
            <a:avLst/>
          </a:prstGeom>
          <a:noFill/>
        </p:spPr>
      </p:pic>
      <p:sp>
        <p:nvSpPr>
          <p:cNvPr id="997379" name="Text Box 3"/>
          <p:cNvSpPr txBox="1">
            <a:spLocks noChangeArrowheads="1"/>
          </p:cNvSpPr>
          <p:nvPr/>
        </p:nvSpPr>
        <p:spPr bwMode="auto">
          <a:xfrm>
            <a:off x="6299200" y="2438400"/>
            <a:ext cx="2873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Earth’s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Layered </a:t>
            </a:r>
          </a:p>
          <a:p>
            <a:pPr algn="ctr"/>
            <a:r>
              <a:rPr lang="en-US" sz="4000" b="1" i="1">
                <a:solidFill>
                  <a:schemeClr val="tx2"/>
                </a:solidFill>
                <a:latin typeface="Verdana" pitchFamily="34" charset="0"/>
              </a:rPr>
              <a:t>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88338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Determination of the Earth Inner Structure</a:t>
            </a:r>
          </a:p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No drilling through the crust</a:t>
            </a:r>
          </a:p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All knowledge of the earths interior comes from observation of earthquake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88338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106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Earthquake waves travel at different speeds</a:t>
            </a:r>
          </a:p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Change direction as they move through materials of density</a:t>
            </a:r>
          </a:p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 waves can</a:t>
            </a:r>
            <a:r>
              <a:rPr lang="en-US" b="1">
                <a:solidFill>
                  <a:schemeClr val="tx2"/>
                </a:solidFill>
                <a:latin typeface="Tahoma"/>
                <a:cs typeface="Times New Roman" pitchFamily="18" charset="0"/>
              </a:rPr>
              <a:t>’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t travel through liquids</a:t>
            </a:r>
          </a:p>
        </p:txBody>
      </p:sp>
      <p:pic>
        <p:nvPicPr>
          <p:cNvPr id="1063940" name="Picture 4" descr="06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976688"/>
            <a:ext cx="3886200" cy="2881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88338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P </a:t>
            </a:r>
            <a:r>
              <a:rPr lang="en-US" b="1">
                <a:solidFill>
                  <a:schemeClr val="tx2"/>
                </a:solidFill>
                <a:latin typeface="Tahoma"/>
                <a:cs typeface="Times New Roman" pitchFamily="18" charset="0"/>
              </a:rPr>
              <a:t>–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Wave Shadow Zone</a:t>
            </a:r>
          </a:p>
        </p:txBody>
      </p:sp>
      <p:pic>
        <p:nvPicPr>
          <p:cNvPr id="1064965" name="Picture 5" descr="06_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438400"/>
            <a:ext cx="4038600" cy="417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88338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S </a:t>
            </a:r>
            <a:r>
              <a:rPr lang="en-US" b="1">
                <a:solidFill>
                  <a:schemeClr val="tx2"/>
                </a:solidFill>
                <a:latin typeface="Tahoma"/>
                <a:cs typeface="Times New Roman" pitchFamily="18" charset="0"/>
              </a:rPr>
              <a:t>–</a:t>
            </a: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 Wave Shadow Zone</a:t>
            </a:r>
          </a:p>
        </p:txBody>
      </p:sp>
      <p:pic>
        <p:nvPicPr>
          <p:cNvPr id="1065990" name="Picture 6" descr="s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133600"/>
            <a:ext cx="4572000" cy="453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88338" cy="777875"/>
          </a:xfrm>
        </p:spPr>
        <p:txBody>
          <a:bodyPr/>
          <a:lstStyle/>
          <a:p>
            <a:r>
              <a:rPr lang="en-US" sz="4000" b="1" i="1"/>
              <a:t>Earth</a:t>
            </a:r>
            <a:r>
              <a:rPr lang="en-US" sz="4000" b="1" i="1">
                <a:latin typeface="Tahoma"/>
              </a:rPr>
              <a:t>’</a:t>
            </a:r>
            <a:r>
              <a:rPr lang="en-US" sz="4000" b="1" i="1"/>
              <a:t>s Layered Structure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Mohorovivic (Moho) Zone</a:t>
            </a:r>
          </a:p>
          <a:p>
            <a:pPr algn="ctr">
              <a:buFontTx/>
              <a:buNone/>
            </a:pPr>
            <a:r>
              <a:rPr lang="en-US" b="1">
                <a:solidFill>
                  <a:schemeClr val="tx2"/>
                </a:solidFill>
                <a:cs typeface="Times New Roman" pitchFamily="18" charset="0"/>
              </a:rPr>
              <a:t>Boundary between crust and mantle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440738" cy="701675"/>
          </a:xfrm>
        </p:spPr>
        <p:txBody>
          <a:bodyPr/>
          <a:lstStyle/>
          <a:p>
            <a:r>
              <a:rPr lang="en-US" sz="4000" b="1"/>
              <a:t>   </a:t>
            </a:r>
            <a:r>
              <a:rPr lang="en-US" sz="4000" b="1" i="1"/>
              <a:t>Geologic Structures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r>
              <a:rPr lang="en-US" b="1" i="1">
                <a:solidFill>
                  <a:schemeClr val="tx2"/>
                </a:solidFill>
              </a:rPr>
              <a:t>Deformation</a:t>
            </a:r>
            <a:r>
              <a:rPr lang="en-US" b="1"/>
              <a:t> is a general term that refers to all changes in the original form and/or size of a rock body</a:t>
            </a:r>
          </a:p>
          <a:p>
            <a:r>
              <a:rPr lang="en-US" b="1"/>
              <a:t>Most crustal deformation occurs along plate margins</a:t>
            </a:r>
          </a:p>
          <a:p>
            <a:pPr>
              <a:buFontTx/>
              <a:buNone/>
            </a:pPr>
            <a:endParaRPr lang="en-US" b="1"/>
          </a:p>
          <a:p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440738" cy="701675"/>
          </a:xfrm>
        </p:spPr>
        <p:txBody>
          <a:bodyPr/>
          <a:lstStyle/>
          <a:p>
            <a:r>
              <a:rPr lang="en-US" sz="4000" b="1"/>
              <a:t>   </a:t>
            </a:r>
            <a:r>
              <a:rPr lang="en-US" sz="4000" b="1" i="1"/>
              <a:t>Geologic Structures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i="1">
                <a:solidFill>
                  <a:schemeClr val="tx2"/>
                </a:solidFill>
              </a:rPr>
              <a:t>Folds and Faults </a:t>
            </a:r>
          </a:p>
          <a:p>
            <a:pPr>
              <a:lnSpc>
                <a:spcPct val="90000"/>
              </a:lnSpc>
            </a:pPr>
            <a:r>
              <a:rPr lang="en-US" b="1" i="1">
                <a:solidFill>
                  <a:schemeClr val="tx2"/>
                </a:solidFill>
              </a:rPr>
              <a:t>Folds – anticlines and synclines</a:t>
            </a:r>
          </a:p>
          <a:p>
            <a:pPr>
              <a:lnSpc>
                <a:spcPct val="90000"/>
              </a:lnSpc>
            </a:pPr>
            <a:r>
              <a:rPr lang="en-US" b="1" i="1">
                <a:solidFill>
                  <a:schemeClr val="tx2"/>
                </a:solidFill>
              </a:rPr>
              <a:t>Faults – Dip Slip faults and Thrust Faults</a:t>
            </a:r>
            <a:endParaRPr lang="en-US" b="1"/>
          </a:p>
          <a:p>
            <a:pPr>
              <a:lnSpc>
                <a:spcPct val="90000"/>
              </a:lnSpc>
              <a:buFontTx/>
              <a:buNone/>
            </a:pPr>
            <a:endParaRPr lang="en-US" b="1"/>
          </a:p>
          <a:p>
            <a:pPr>
              <a:lnSpc>
                <a:spcPct val="90000"/>
              </a:lnSpc>
            </a:pPr>
            <a:endParaRPr lang="en-US" sz="3600" b="1"/>
          </a:p>
        </p:txBody>
      </p:sp>
      <p:pic>
        <p:nvPicPr>
          <p:cNvPr id="1068037" name="Picture 5" descr="06_23"/>
          <p:cNvPicPr>
            <a:picLocks noChangeAspect="1" noChangeArrowheads="1"/>
          </p:cNvPicPr>
          <p:nvPr/>
        </p:nvPicPr>
        <p:blipFill>
          <a:blip r:embed="rId2" cstate="print"/>
          <a:srcRect l="3130" b="8827"/>
          <a:stretch>
            <a:fillRect/>
          </a:stretch>
        </p:blipFill>
        <p:spPr bwMode="auto">
          <a:xfrm>
            <a:off x="4648200" y="3581400"/>
            <a:ext cx="4495800" cy="3119438"/>
          </a:xfrm>
          <a:prstGeom prst="rect">
            <a:avLst/>
          </a:prstGeom>
          <a:noFill/>
        </p:spPr>
      </p:pic>
      <p:pic>
        <p:nvPicPr>
          <p:cNvPr id="1068038" name="Picture 6" descr="AADZJLA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4419600" cy="294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375" y="668338"/>
            <a:ext cx="4916488" cy="560387"/>
          </a:xfrm>
        </p:spPr>
        <p:txBody>
          <a:bodyPr/>
          <a:lstStyle/>
          <a:p>
            <a:r>
              <a:rPr lang="en-US" sz="4000" b="1" i="1"/>
              <a:t>Folds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During crustal deformation rocks are often bent into a series of wave-like undulations called </a:t>
            </a:r>
            <a:r>
              <a:rPr lang="en-US" b="1" i="1">
                <a:solidFill>
                  <a:schemeClr val="tx2"/>
                </a:solidFill>
              </a:rPr>
              <a:t>folds</a:t>
            </a:r>
          </a:p>
          <a:p>
            <a:r>
              <a:rPr lang="en-US" b="1">
                <a:solidFill>
                  <a:schemeClr val="tx2"/>
                </a:solidFill>
              </a:rPr>
              <a:t>Characteristics of folds</a:t>
            </a:r>
          </a:p>
          <a:p>
            <a:pPr lvl="2"/>
            <a:r>
              <a:rPr lang="en-US" sz="2800" b="1"/>
              <a:t>Most folds result from compressional stresses which shorten and thicken the crust</a:t>
            </a:r>
          </a:p>
        </p:txBody>
      </p:sp>
      <p:pic>
        <p:nvPicPr>
          <p:cNvPr id="1000452" name="Picture 4" descr="06_20"/>
          <p:cNvPicPr>
            <a:picLocks noChangeAspect="1" noChangeArrowheads="1"/>
          </p:cNvPicPr>
          <p:nvPr/>
        </p:nvPicPr>
        <p:blipFill>
          <a:blip r:embed="rId2" cstate="print"/>
          <a:srcRect b="7396"/>
          <a:stretch>
            <a:fillRect/>
          </a:stretch>
        </p:blipFill>
        <p:spPr bwMode="auto">
          <a:xfrm>
            <a:off x="2667000" y="4724400"/>
            <a:ext cx="58674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Text Box 2"/>
          <p:cNvSpPr txBox="1">
            <a:spLocks noChangeArrowheads="1"/>
          </p:cNvSpPr>
          <p:nvPr/>
        </p:nvSpPr>
        <p:spPr bwMode="auto">
          <a:xfrm>
            <a:off x="0" y="228600"/>
            <a:ext cx="91233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>
                <a:solidFill>
                  <a:schemeClr val="tx2"/>
                </a:solidFill>
                <a:latin typeface="Verdana" pitchFamily="34" charset="0"/>
              </a:rPr>
              <a:t>Paleoclimatic Evidence </a:t>
            </a:r>
          </a:p>
          <a:p>
            <a:pPr algn="ctr"/>
            <a:r>
              <a:rPr lang="en-US" sz="2800" b="1" i="1">
                <a:solidFill>
                  <a:schemeClr val="tx2"/>
                </a:solidFill>
                <a:latin typeface="Verdana" pitchFamily="34" charset="0"/>
              </a:rPr>
              <a:t>Other Evidence: Coal Beds, Deserts, Coral</a:t>
            </a:r>
          </a:p>
        </p:txBody>
      </p:sp>
      <p:pic>
        <p:nvPicPr>
          <p:cNvPr id="1079299" name="Picture 3" descr="04_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90725"/>
            <a:ext cx="8610600" cy="457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2400" y="228600"/>
            <a:ext cx="5530850" cy="609600"/>
          </a:xfrm>
        </p:spPr>
        <p:txBody>
          <a:bodyPr/>
          <a:lstStyle/>
          <a:p>
            <a:r>
              <a:rPr lang="en-US" sz="4000" b="1" i="1"/>
              <a:t>Folds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55088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Common types of folds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</a:rPr>
              <a:t>Anticline</a:t>
            </a:r>
            <a:r>
              <a:rPr lang="en-US" sz="2800" b="1">
                <a:cs typeface="Tahoma" charset="0"/>
              </a:rPr>
              <a:t>—U</a:t>
            </a:r>
            <a:r>
              <a:rPr lang="en-US" sz="2800" b="1"/>
              <a:t>pfolded or arched rock layers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</a:rPr>
              <a:t>Syncline</a:t>
            </a:r>
            <a:r>
              <a:rPr lang="en-US" sz="2800" b="1">
                <a:cs typeface="Tahoma" charset="0"/>
              </a:rPr>
              <a:t>—D</a:t>
            </a:r>
            <a:r>
              <a:rPr lang="en-US" sz="2800" b="1"/>
              <a:t>ownfolds or troughs of rock layers</a:t>
            </a:r>
          </a:p>
          <a:p>
            <a:pPr lvl="2">
              <a:lnSpc>
                <a:spcPct val="90000"/>
              </a:lnSpc>
            </a:pPr>
            <a:r>
              <a:rPr lang="en-US" sz="2800" b="1"/>
              <a:t>Depending on their orientation, anticlines and synclines can be described as</a:t>
            </a:r>
          </a:p>
          <a:p>
            <a:pPr lvl="3">
              <a:lnSpc>
                <a:spcPct val="90000"/>
              </a:lnSpc>
            </a:pPr>
            <a:r>
              <a:rPr lang="en-US" sz="2400" b="1" i="1">
                <a:solidFill>
                  <a:schemeClr val="tx2"/>
                </a:solidFill>
              </a:rPr>
              <a:t>Symmetrical, asymmetrical</a:t>
            </a:r>
            <a:r>
              <a:rPr lang="en-US" sz="2400" b="1" i="1"/>
              <a:t>,</a:t>
            </a:r>
            <a:r>
              <a:rPr lang="en-US" sz="2400" b="1"/>
              <a:t> or </a:t>
            </a:r>
            <a:r>
              <a:rPr lang="en-US" sz="2400" b="1" i="1">
                <a:solidFill>
                  <a:schemeClr val="tx2"/>
                </a:solidFill>
              </a:rPr>
              <a:t>recumbent</a:t>
            </a:r>
            <a:r>
              <a:rPr lang="en-US" sz="2400" b="1">
                <a:solidFill>
                  <a:schemeClr val="tx2"/>
                </a:solidFill>
              </a:rPr>
              <a:t> </a:t>
            </a:r>
            <a:r>
              <a:rPr lang="en-US" sz="2400" b="1"/>
              <a:t>(an overturned fold)</a:t>
            </a:r>
            <a:endParaRPr lang="en-US" sz="2400" b="1">
              <a:solidFill>
                <a:schemeClr val="tx2"/>
              </a:solidFill>
            </a:endParaRPr>
          </a:p>
        </p:txBody>
      </p:sp>
      <p:pic>
        <p:nvPicPr>
          <p:cNvPr id="1001476" name="Picture 4" descr="AADZJL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962400"/>
            <a:ext cx="4032250" cy="2690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440738" cy="701675"/>
          </a:xfrm>
        </p:spPr>
        <p:txBody>
          <a:bodyPr/>
          <a:lstStyle/>
          <a:p>
            <a:r>
              <a:rPr lang="en-US" sz="4000" b="1"/>
              <a:t>   </a:t>
            </a:r>
            <a:r>
              <a:rPr lang="en-US" sz="4000" b="1" i="1"/>
              <a:t>Geologic Structures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85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i="1">
                <a:solidFill>
                  <a:schemeClr val="tx2"/>
                </a:solidFill>
              </a:rPr>
              <a:t>Folds – anticlines and synclines</a:t>
            </a:r>
          </a:p>
          <a:p>
            <a:pPr>
              <a:buFontTx/>
              <a:buNone/>
            </a:pPr>
            <a:endParaRPr lang="en-US" b="1"/>
          </a:p>
          <a:p>
            <a:endParaRPr lang="en-US" sz="3600" b="1"/>
          </a:p>
        </p:txBody>
      </p:sp>
      <p:pic>
        <p:nvPicPr>
          <p:cNvPr id="1069062" name="Picture 6" descr="06_20"/>
          <p:cNvPicPr>
            <a:picLocks noChangeAspect="1" noChangeArrowheads="1"/>
          </p:cNvPicPr>
          <p:nvPr/>
        </p:nvPicPr>
        <p:blipFill>
          <a:blip r:embed="rId2" cstate="print"/>
          <a:srcRect b="7396"/>
          <a:stretch>
            <a:fillRect/>
          </a:stretch>
        </p:blipFill>
        <p:spPr bwMode="auto">
          <a:xfrm>
            <a:off x="304800" y="2514600"/>
            <a:ext cx="85344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Folding</a:t>
            </a:r>
          </a:p>
        </p:txBody>
      </p:sp>
    </p:spTree>
    <p:controls>
      <p:control spid="1053699" name="ShockwaveFlash1" r:id="rId2" imgW="8228571" imgH="5942857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668338"/>
            <a:ext cx="5838825" cy="560387"/>
          </a:xfrm>
        </p:spPr>
        <p:txBody>
          <a:bodyPr/>
          <a:lstStyle/>
          <a:p>
            <a:r>
              <a:rPr lang="en-US" sz="4000" b="1" i="1"/>
              <a:t>Folds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4958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Other types of folds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</a:rPr>
              <a:t>Dome</a:t>
            </a:r>
          </a:p>
          <a:p>
            <a:pPr lvl="3">
              <a:lnSpc>
                <a:spcPct val="90000"/>
              </a:lnSpc>
            </a:pPr>
            <a:r>
              <a:rPr lang="en-US" sz="2400" b="1"/>
              <a:t>Upwarped displacement of rocks</a:t>
            </a:r>
          </a:p>
          <a:p>
            <a:pPr lvl="3">
              <a:lnSpc>
                <a:spcPct val="90000"/>
              </a:lnSpc>
            </a:pPr>
            <a:r>
              <a:rPr lang="en-US" sz="2400" b="1"/>
              <a:t>Circular or slightly elongated structure</a:t>
            </a:r>
          </a:p>
          <a:p>
            <a:pPr lvl="3">
              <a:lnSpc>
                <a:spcPct val="90000"/>
              </a:lnSpc>
            </a:pPr>
            <a:r>
              <a:rPr lang="en-US" sz="2400" b="1"/>
              <a:t>Oldest rocks in center, younger rocks on the flanks</a:t>
            </a:r>
          </a:p>
          <a:p>
            <a:pPr lvl="3">
              <a:lnSpc>
                <a:spcPct val="90000"/>
              </a:lnSpc>
              <a:buFontTx/>
              <a:buNone/>
            </a:pPr>
            <a:endParaRPr lang="en-US" sz="2400" b="1"/>
          </a:p>
        </p:txBody>
      </p:sp>
      <p:pic>
        <p:nvPicPr>
          <p:cNvPr id="1003524" name="Picture 4" descr="06_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838200"/>
            <a:ext cx="3462338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200" y="668338"/>
            <a:ext cx="5684838" cy="560387"/>
          </a:xfrm>
        </p:spPr>
        <p:txBody>
          <a:bodyPr/>
          <a:lstStyle/>
          <a:p>
            <a:r>
              <a:rPr lang="en-US" sz="4000" b="1" i="1"/>
              <a:t>Folds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chemeClr val="tx2"/>
                </a:solidFill>
              </a:rPr>
              <a:t>Other types of folds</a:t>
            </a:r>
          </a:p>
          <a:p>
            <a:pPr lvl="2"/>
            <a:r>
              <a:rPr lang="en-US" sz="2800" b="1" i="1">
                <a:solidFill>
                  <a:schemeClr val="tx2"/>
                </a:solidFill>
              </a:rPr>
              <a:t>Basin</a:t>
            </a:r>
          </a:p>
          <a:p>
            <a:pPr lvl="3"/>
            <a:r>
              <a:rPr lang="en-US" sz="2400" b="1"/>
              <a:t>Circular or slightly elongated structure</a:t>
            </a:r>
          </a:p>
          <a:p>
            <a:pPr lvl="3"/>
            <a:r>
              <a:rPr lang="en-US" sz="2400" b="1"/>
              <a:t>Downwarped displacement of rocks</a:t>
            </a:r>
          </a:p>
          <a:p>
            <a:pPr lvl="3"/>
            <a:r>
              <a:rPr lang="en-US" sz="2400" b="1"/>
              <a:t>Youngest rocks are found near the center, oldest rocks on the flanks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8413" y="0"/>
            <a:ext cx="5684837" cy="914400"/>
          </a:xfrm>
        </p:spPr>
        <p:txBody>
          <a:bodyPr/>
          <a:lstStyle/>
          <a:p>
            <a:r>
              <a:rPr lang="en-US" sz="4000" b="1" i="1"/>
              <a:t>Faults</a:t>
            </a:r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i="1">
                <a:solidFill>
                  <a:schemeClr val="tx2"/>
                </a:solidFill>
              </a:rPr>
              <a:t>Faults</a:t>
            </a:r>
            <a:r>
              <a:rPr lang="en-US" b="1">
                <a:solidFill>
                  <a:schemeClr val="tx2"/>
                </a:solidFill>
              </a:rPr>
              <a:t> </a:t>
            </a:r>
            <a:r>
              <a:rPr lang="en-US" b="1"/>
              <a:t>are fractures in rocks along which appreciable displacement has taken place</a:t>
            </a:r>
          </a:p>
          <a:p>
            <a:pPr>
              <a:lnSpc>
                <a:spcPct val="90000"/>
              </a:lnSpc>
            </a:pPr>
            <a:r>
              <a:rPr lang="en-US" b="1"/>
              <a:t>Sudden movements along faults are the cause of most earthquakes</a:t>
            </a:r>
          </a:p>
        </p:txBody>
      </p:sp>
      <p:pic>
        <p:nvPicPr>
          <p:cNvPr id="1005573" name="Picture 5" descr="AACHACL0"/>
          <p:cNvPicPr>
            <a:picLocks noChangeAspect="1" noChangeArrowheads="1"/>
          </p:cNvPicPr>
          <p:nvPr/>
        </p:nvPicPr>
        <p:blipFill>
          <a:blip r:embed="rId2" cstate="print"/>
          <a:srcRect t="8496" b="7843"/>
          <a:stretch>
            <a:fillRect/>
          </a:stretch>
        </p:blipFill>
        <p:spPr bwMode="auto">
          <a:xfrm>
            <a:off x="609600" y="3352800"/>
            <a:ext cx="5181600" cy="3251200"/>
          </a:xfrm>
          <a:prstGeom prst="rect">
            <a:avLst/>
          </a:prstGeom>
          <a:noFill/>
        </p:spPr>
      </p:pic>
      <p:pic>
        <p:nvPicPr>
          <p:cNvPr id="1005574" name="Picture 6" descr="AADZJPC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971800"/>
            <a:ext cx="2547938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7297737" cy="762000"/>
          </a:xfrm>
        </p:spPr>
        <p:txBody>
          <a:bodyPr/>
          <a:lstStyle/>
          <a:p>
            <a:r>
              <a:rPr lang="en-US" sz="4000" b="1" i="1"/>
              <a:t> Faults</a:t>
            </a:r>
          </a:p>
        </p:txBody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tx2"/>
                </a:solidFill>
              </a:rPr>
              <a:t>Types of faults</a:t>
            </a:r>
          </a:p>
          <a:p>
            <a:pPr lvl="2">
              <a:lnSpc>
                <a:spcPct val="90000"/>
              </a:lnSpc>
            </a:pPr>
            <a:r>
              <a:rPr lang="en-US" sz="2800" b="1" i="1">
                <a:solidFill>
                  <a:schemeClr val="tx2"/>
                </a:solidFill>
              </a:rPr>
              <a:t>Dip-slip faults</a:t>
            </a:r>
          </a:p>
          <a:p>
            <a:pPr lvl="3">
              <a:lnSpc>
                <a:spcPct val="90000"/>
              </a:lnSpc>
            </a:pPr>
            <a:r>
              <a:rPr lang="en-US" sz="2400" b="1"/>
              <a:t>Movement is mainly parallel to the dip of the fault surface</a:t>
            </a:r>
          </a:p>
          <a:p>
            <a:pPr lvl="3">
              <a:lnSpc>
                <a:spcPct val="90000"/>
              </a:lnSpc>
            </a:pPr>
            <a:r>
              <a:rPr lang="en-US" sz="2400" b="1"/>
              <a:t>May produce long, low cliffs called </a:t>
            </a:r>
            <a:r>
              <a:rPr lang="en-US" sz="2400" b="1" i="1">
                <a:solidFill>
                  <a:schemeClr val="tx2"/>
                </a:solidFill>
              </a:rPr>
              <a:t>fault scarps</a:t>
            </a:r>
          </a:p>
          <a:p>
            <a:pPr lvl="3">
              <a:lnSpc>
                <a:spcPct val="90000"/>
              </a:lnSpc>
            </a:pPr>
            <a:r>
              <a:rPr lang="en-US" sz="2400" b="1"/>
              <a:t>Parts of a dip-slip fault include the </a:t>
            </a:r>
            <a:r>
              <a:rPr lang="en-US" sz="2400" b="1" i="1">
                <a:solidFill>
                  <a:schemeClr val="tx2"/>
                </a:solidFill>
              </a:rPr>
              <a:t>hanging wall</a:t>
            </a:r>
            <a:r>
              <a:rPr lang="en-US" sz="2400" b="1"/>
              <a:t> (rock surface above the fault) and the </a:t>
            </a:r>
            <a:r>
              <a:rPr lang="en-US" sz="2400" b="1" i="1">
                <a:solidFill>
                  <a:schemeClr val="tx2"/>
                </a:solidFill>
              </a:rPr>
              <a:t>footwall</a:t>
            </a:r>
            <a:r>
              <a:rPr lang="en-US" sz="2400" b="1">
                <a:solidFill>
                  <a:schemeClr val="tx2"/>
                </a:solidFill>
              </a:rPr>
              <a:t> </a:t>
            </a:r>
            <a:r>
              <a:rPr lang="en-US" sz="2400" b="1"/>
              <a:t>(rock surface below the fault)</a:t>
            </a:r>
          </a:p>
        </p:txBody>
      </p:sp>
      <p:pic>
        <p:nvPicPr>
          <p:cNvPr id="1006596" name="Picture 4" descr="AADZJPD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349750"/>
            <a:ext cx="3810000" cy="250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40738" cy="914400"/>
          </a:xfrm>
        </p:spPr>
        <p:txBody>
          <a:bodyPr/>
          <a:lstStyle/>
          <a:p>
            <a:r>
              <a:rPr lang="en-US" b="1" i="1"/>
              <a:t>Faults</a:t>
            </a:r>
          </a:p>
        </p:txBody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534400" cy="3429000"/>
          </a:xfrm>
        </p:spPr>
        <p:txBody>
          <a:bodyPr/>
          <a:lstStyle/>
          <a:p>
            <a:pPr marL="228600" lvl="2" indent="0">
              <a:lnSpc>
                <a:spcPct val="90000"/>
              </a:lnSpc>
              <a:buFontTx/>
              <a:buNone/>
            </a:pPr>
            <a:r>
              <a:rPr lang="en-US" sz="3200" b="1">
                <a:solidFill>
                  <a:schemeClr val="tx2"/>
                </a:solidFill>
              </a:rPr>
              <a:t>Types of dip-slip faults</a:t>
            </a:r>
          </a:p>
          <a:p>
            <a:pPr marL="342900" lvl="3" indent="0">
              <a:lnSpc>
                <a:spcPct val="90000"/>
              </a:lnSpc>
              <a:buFontTx/>
              <a:buNone/>
            </a:pPr>
            <a:r>
              <a:rPr lang="en-US" sz="2800" b="1" i="1">
                <a:solidFill>
                  <a:schemeClr val="tx2"/>
                </a:solidFill>
              </a:rPr>
              <a:t>Normal fault</a:t>
            </a:r>
            <a:r>
              <a:rPr lang="en-US" sz="2400" b="1">
                <a:solidFill>
                  <a:schemeClr val="tx2"/>
                </a:solidFill>
              </a:rPr>
              <a:t> </a:t>
            </a:r>
          </a:p>
          <a:p>
            <a:pPr marL="465138" lvl="4" indent="0">
              <a:lnSpc>
                <a:spcPct val="90000"/>
              </a:lnSpc>
            </a:pPr>
            <a:r>
              <a:rPr lang="en-US" sz="2400" b="1"/>
              <a:t>Hanging wall block moves down relative to the footwall block</a:t>
            </a:r>
          </a:p>
          <a:p>
            <a:pPr marL="465138" lvl="4" indent="0">
              <a:lnSpc>
                <a:spcPct val="90000"/>
              </a:lnSpc>
            </a:pPr>
            <a:r>
              <a:rPr lang="en-US" sz="2400" b="1"/>
              <a:t>Accommodates lengthening or extension of the crust</a:t>
            </a:r>
          </a:p>
          <a:p>
            <a:pPr marL="465138" lvl="4" indent="0">
              <a:lnSpc>
                <a:spcPct val="90000"/>
              </a:lnSpc>
            </a:pPr>
            <a:r>
              <a:rPr lang="en-US" sz="2400" b="1"/>
              <a:t>Larger scale normal faults are associated with structures called </a:t>
            </a:r>
            <a:r>
              <a:rPr lang="en-US" sz="2400" b="1" i="1">
                <a:solidFill>
                  <a:schemeClr val="tx2"/>
                </a:solidFill>
              </a:rPr>
              <a:t>fault-block mountains</a:t>
            </a:r>
          </a:p>
        </p:txBody>
      </p:sp>
      <p:pic>
        <p:nvPicPr>
          <p:cNvPr id="1007620" name="Picture 4" descr="06_2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4191000"/>
            <a:ext cx="46228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983538" cy="914400"/>
          </a:xfrm>
        </p:spPr>
        <p:txBody>
          <a:bodyPr/>
          <a:lstStyle/>
          <a:p>
            <a:r>
              <a:rPr lang="en-US" b="1" i="1"/>
              <a:t>Faults</a:t>
            </a:r>
          </a:p>
        </p:txBody>
      </p:sp>
      <p:sp>
        <p:nvSpPr>
          <p:cNvPr id="100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2590800"/>
          </a:xfrm>
        </p:spPr>
        <p:txBody>
          <a:bodyPr/>
          <a:lstStyle/>
          <a:p>
            <a:pPr marL="228600" lvl="2" indent="0">
              <a:buFontTx/>
              <a:buNone/>
            </a:pPr>
            <a:r>
              <a:rPr lang="en-US" sz="2800" b="1">
                <a:solidFill>
                  <a:schemeClr val="tx2"/>
                </a:solidFill>
              </a:rPr>
              <a:t>Types of dip-slip faults</a:t>
            </a:r>
          </a:p>
          <a:p>
            <a:pPr marL="342900" lvl="3" indent="0">
              <a:buFontTx/>
              <a:buNone/>
            </a:pPr>
            <a:r>
              <a:rPr lang="en-US" sz="2400" b="1" i="1">
                <a:solidFill>
                  <a:schemeClr val="tx2"/>
                </a:solidFill>
              </a:rPr>
              <a:t>Reverse</a:t>
            </a:r>
            <a:r>
              <a:rPr lang="en-US" sz="2400" b="1"/>
              <a:t> and </a:t>
            </a:r>
            <a:r>
              <a:rPr lang="en-US" sz="2400" b="1" i="1">
                <a:solidFill>
                  <a:schemeClr val="tx2"/>
                </a:solidFill>
              </a:rPr>
              <a:t>thrust faults</a:t>
            </a:r>
          </a:p>
          <a:p>
            <a:pPr marL="465138" lvl="4" indent="-7938">
              <a:buFontTx/>
              <a:buNone/>
            </a:pPr>
            <a:r>
              <a:rPr lang="en-US" b="1"/>
              <a:t>Hanging wall block moves up relative to the footwall block</a:t>
            </a:r>
          </a:p>
          <a:p>
            <a:pPr marL="465138" lvl="4" indent="-7938">
              <a:buFontTx/>
              <a:buNone/>
            </a:pPr>
            <a:r>
              <a:rPr lang="en-US" b="1"/>
              <a:t>Reverse faults have dips greater than 45</a:t>
            </a:r>
            <a:r>
              <a:rPr lang="en-US" b="1" baseline="30000"/>
              <a:t>o </a:t>
            </a:r>
            <a:r>
              <a:rPr lang="en-US" b="1"/>
              <a:t>and thrust faults have dips less than 45</a:t>
            </a:r>
            <a:r>
              <a:rPr lang="en-US" b="1" baseline="30000"/>
              <a:t>o</a:t>
            </a:r>
            <a:endParaRPr lang="en-US" b="1"/>
          </a:p>
          <a:p>
            <a:pPr marL="465138" lvl="4" indent="-7938">
              <a:buFontTx/>
              <a:buNone/>
            </a:pPr>
            <a:r>
              <a:rPr lang="en-US" b="1"/>
              <a:t>Strong compressional forces</a:t>
            </a:r>
          </a:p>
        </p:txBody>
      </p:sp>
      <p:pic>
        <p:nvPicPr>
          <p:cNvPr id="1009668" name="Picture 4" descr="06_2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429000"/>
            <a:ext cx="44196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0" y="121920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i="1">
                <a:solidFill>
                  <a:schemeClr val="tx2"/>
                </a:solidFill>
              </a:rPr>
              <a:t>Normal Fault</a:t>
            </a:r>
          </a:p>
        </p:txBody>
      </p:sp>
      <p:pic>
        <p:nvPicPr>
          <p:cNvPr id="1008644" name="Picture 4" descr="06_24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482850"/>
            <a:ext cx="4419600" cy="2549525"/>
          </a:xfrm>
          <a:noFill/>
          <a:ln/>
        </p:spPr>
      </p:pic>
      <p:pic>
        <p:nvPicPr>
          <p:cNvPr id="1008645" name="Picture 5" descr="06_2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38400"/>
            <a:ext cx="43434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8646" name="Rectangle 6"/>
          <p:cNvSpPr>
            <a:spLocks noChangeArrowheads="1"/>
          </p:cNvSpPr>
          <p:nvPr/>
        </p:nvSpPr>
        <p:spPr bwMode="auto">
          <a:xfrm>
            <a:off x="4267200" y="1447800"/>
            <a:ext cx="45926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i="1">
                <a:solidFill>
                  <a:schemeClr val="tx2"/>
                </a:solidFill>
              </a:rPr>
              <a:t>Reverse Fault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4185</TotalTime>
  <Words>2430</Words>
  <Application>Microsoft Office PowerPoint</Application>
  <PresentationFormat>On-screen Show (4:3)</PresentationFormat>
  <Paragraphs>414</Paragraphs>
  <Slides>111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Default Design</vt:lpstr>
      <vt:lpstr>Photo Editor Photo</vt:lpstr>
      <vt:lpstr>  Chapter 5  Plate Tectonics: A Scientific Theory Unfolds </vt:lpstr>
      <vt:lpstr>Slide 2</vt:lpstr>
      <vt:lpstr>Slide 3</vt:lpstr>
      <vt:lpstr>   Continental Drift:  An Idea  Before Its Time</vt:lpstr>
      <vt:lpstr>  Pangaea Approximately 200 Million Years Ago</vt:lpstr>
      <vt:lpstr> </vt:lpstr>
      <vt:lpstr> </vt:lpstr>
      <vt:lpstr>Slide 8</vt:lpstr>
      <vt:lpstr>Slide 9</vt:lpstr>
      <vt:lpstr> </vt:lpstr>
      <vt:lpstr>Slide 11</vt:lpstr>
      <vt:lpstr> Plate Tectonics:  3 Types of Plate Boundaries</vt:lpstr>
      <vt:lpstr>Testing the Plate Tectonics Model </vt:lpstr>
      <vt:lpstr>Polar-Wandering Paths for Eurasia and North America</vt:lpstr>
      <vt:lpstr>Testing the Plate Tectonics Model  </vt:lpstr>
      <vt:lpstr>The Hawaiian Islands</vt:lpstr>
      <vt:lpstr>Testing the Plate Tectonics Model  </vt:lpstr>
      <vt:lpstr>  Chapter 6  Restless Earth: Earthquakes, Geologic Structures, and Mountain Building </vt:lpstr>
      <vt:lpstr>   What Is an Earthquake?</vt:lpstr>
      <vt:lpstr>   What Is an Earthquake?</vt:lpstr>
      <vt:lpstr>Faults, Earthquakes, and Plate Tectonics</vt:lpstr>
      <vt:lpstr>   What Is an Earthquake?</vt:lpstr>
      <vt:lpstr>Earthquakes per year</vt:lpstr>
      <vt:lpstr>Seismology</vt:lpstr>
      <vt:lpstr>Seismology</vt:lpstr>
      <vt:lpstr>Seismographs</vt:lpstr>
      <vt:lpstr>Seismology</vt:lpstr>
      <vt:lpstr>Seismologists</vt:lpstr>
      <vt:lpstr>What Is an earthquake?</vt:lpstr>
      <vt:lpstr>   What Is an earthquake?</vt:lpstr>
      <vt:lpstr>What Is an earthquake?</vt:lpstr>
      <vt:lpstr>What Is an earthquake?</vt:lpstr>
      <vt:lpstr>Earthquake Focus  and Epicenter</vt:lpstr>
      <vt:lpstr>Locations and Distributions</vt:lpstr>
      <vt:lpstr>Where to expect Earthquakes</vt:lpstr>
      <vt:lpstr>Where to expect Earthquakes</vt:lpstr>
      <vt:lpstr>Where to expect Earthquakes</vt:lpstr>
      <vt:lpstr>Haiti</vt:lpstr>
      <vt:lpstr>Slide 39</vt:lpstr>
      <vt:lpstr>Slide 40</vt:lpstr>
      <vt:lpstr>Locations and Distributions</vt:lpstr>
      <vt:lpstr>Earthquake Waves</vt:lpstr>
      <vt:lpstr>Seismology</vt:lpstr>
      <vt:lpstr>Seismology</vt:lpstr>
      <vt:lpstr>Seismology</vt:lpstr>
      <vt:lpstr>Earthquake Waves</vt:lpstr>
      <vt:lpstr>Locating an Earthquake</vt:lpstr>
      <vt:lpstr>Seismic Waves and Earthquake Detection</vt:lpstr>
      <vt:lpstr>Locating an Earthquake</vt:lpstr>
      <vt:lpstr>A Travel-Time Graph</vt:lpstr>
      <vt:lpstr>Locating an Earthquake</vt:lpstr>
      <vt:lpstr>Finding an Earthquake Epicenter</vt:lpstr>
      <vt:lpstr>Locating an Earthquake</vt:lpstr>
      <vt:lpstr>Measuring the Size  of Earthquakes</vt:lpstr>
      <vt:lpstr>Measuring the Size  of Earthquakes</vt:lpstr>
      <vt:lpstr>Measuring the Size  of Earthquakes</vt:lpstr>
      <vt:lpstr>Measuring the Size  of Earthquakes</vt:lpstr>
      <vt:lpstr>Earthquake Destruction</vt:lpstr>
      <vt:lpstr>Earthquake Destruction</vt:lpstr>
      <vt:lpstr>Earthquake Destruction</vt:lpstr>
      <vt:lpstr>Earthquake Destruction</vt:lpstr>
      <vt:lpstr>Earthquake Destruction</vt:lpstr>
      <vt:lpstr>Slide 63</vt:lpstr>
      <vt:lpstr>Japan Earth Quake</vt:lpstr>
      <vt:lpstr>Slide 65</vt:lpstr>
      <vt:lpstr>Slide 66</vt:lpstr>
      <vt:lpstr>Slide 67</vt:lpstr>
      <vt:lpstr>Slide 68</vt:lpstr>
      <vt:lpstr>Earthquake Hazards</vt:lpstr>
      <vt:lpstr>Earthquake Destruction</vt:lpstr>
      <vt:lpstr>Earthquake Destruction</vt:lpstr>
      <vt:lpstr>Earthquake Destruction</vt:lpstr>
      <vt:lpstr>Earth’s Layered Structure</vt:lpstr>
      <vt:lpstr>Earth’s Layered Structure</vt:lpstr>
      <vt:lpstr>Earth’s Layered Structure</vt:lpstr>
      <vt:lpstr>Earth’s Layered Structure</vt:lpstr>
      <vt:lpstr>Earth’s Layered Structure</vt:lpstr>
      <vt:lpstr>Earth’s Layered Structure</vt:lpstr>
      <vt:lpstr>Earth’s Layered Structure</vt:lpstr>
      <vt:lpstr>Earth’s Layered Structure</vt:lpstr>
      <vt:lpstr>Slide 81</vt:lpstr>
      <vt:lpstr>Earth’s Layered Structure</vt:lpstr>
      <vt:lpstr>Earth’s Layered Structure</vt:lpstr>
      <vt:lpstr>Earth’s Layered Structure</vt:lpstr>
      <vt:lpstr>Earth’s Layered Structure</vt:lpstr>
      <vt:lpstr>Earth’s Layered Structure</vt:lpstr>
      <vt:lpstr>   Geologic Structures</vt:lpstr>
      <vt:lpstr>   Geologic Structures</vt:lpstr>
      <vt:lpstr>Folds</vt:lpstr>
      <vt:lpstr>Folds</vt:lpstr>
      <vt:lpstr>   Geologic Structures</vt:lpstr>
      <vt:lpstr>Folding</vt:lpstr>
      <vt:lpstr>Folds</vt:lpstr>
      <vt:lpstr>Folds</vt:lpstr>
      <vt:lpstr>Faults</vt:lpstr>
      <vt:lpstr> Faults</vt:lpstr>
      <vt:lpstr>Faults</vt:lpstr>
      <vt:lpstr>Faults</vt:lpstr>
      <vt:lpstr>Slide 99</vt:lpstr>
      <vt:lpstr>Faults</vt:lpstr>
      <vt:lpstr>Faults</vt:lpstr>
      <vt:lpstr>Faults</vt:lpstr>
      <vt:lpstr> Strike-Slip fault</vt:lpstr>
      <vt:lpstr>Slide 104</vt:lpstr>
      <vt:lpstr>   Mountain Building</vt:lpstr>
      <vt:lpstr>Oceanic-Continental Convergence</vt:lpstr>
      <vt:lpstr>Continental-Continental  Convergence</vt:lpstr>
      <vt:lpstr>Slide 108</vt:lpstr>
      <vt:lpstr>Accretion</vt:lpstr>
      <vt:lpstr>Terrane Formation</vt:lpstr>
      <vt:lpstr>End of Chapter 6   Next Week 2nd test Chapters 4, 5, and 6</vt:lpstr>
    </vt:vector>
  </TitlesOfParts>
  <Company>MicroTech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Volcanoes and Igneous Activity  Earth  -  Chapter 4</dc:title>
  <dc:creator>Stan &amp; Cindy Hatfield</dc:creator>
  <cp:lastModifiedBy>Ed</cp:lastModifiedBy>
  <cp:revision>296</cp:revision>
  <cp:lastPrinted>1601-01-01T00:00:00Z</cp:lastPrinted>
  <dcterms:created xsi:type="dcterms:W3CDTF">2000-12-18T00:31:17Z</dcterms:created>
  <dcterms:modified xsi:type="dcterms:W3CDTF">2012-02-23T23:20:45Z</dcterms:modified>
</cp:coreProperties>
</file>